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8"/>
  </p:notesMasterIdLst>
  <p:sldIdLst>
    <p:sldId id="257" r:id="rId2"/>
    <p:sldId id="260" r:id="rId3"/>
    <p:sldId id="259" r:id="rId4"/>
    <p:sldId id="262" r:id="rId5"/>
    <p:sldId id="263" r:id="rId6"/>
    <p:sldId id="265" r:id="rId7"/>
    <p:sldId id="266" r:id="rId8"/>
    <p:sldId id="267" r:id="rId9"/>
    <p:sldId id="271" r:id="rId10"/>
    <p:sldId id="269" r:id="rId11"/>
    <p:sldId id="274" r:id="rId12"/>
    <p:sldId id="273" r:id="rId13"/>
    <p:sldId id="275" r:id="rId14"/>
    <p:sldId id="276" r:id="rId15"/>
    <p:sldId id="278" r:id="rId16"/>
    <p:sldId id="279" r:id="rId1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3" autoAdjust="0"/>
    <p:restoredTop sz="94434" autoAdjust="0"/>
  </p:normalViewPr>
  <p:slideViewPr>
    <p:cSldViewPr snapToGrid="0">
      <p:cViewPr varScale="1">
        <p:scale>
          <a:sx n="62" d="100"/>
          <a:sy n="62" d="100"/>
        </p:scale>
        <p:origin x="-95" y="-279"/>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33.wmf"/><Relationship Id="rId1" Type="http://schemas.openxmlformats.org/officeDocument/2006/relationships/image" Target="../media/image55.wmf"/><Relationship Id="rId4" Type="http://schemas.openxmlformats.org/officeDocument/2006/relationships/image" Target="../media/image5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55.wmf"/><Relationship Id="rId4" Type="http://schemas.openxmlformats.org/officeDocument/2006/relationships/image" Target="../media/image4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 Id="rId9"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32.wmf"/><Relationship Id="rId4"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image" Target="../media/image45.wmf"/><Relationship Id="rId3" Type="http://schemas.openxmlformats.org/officeDocument/2006/relationships/image" Target="../media/image35.wmf"/><Relationship Id="rId7" Type="http://schemas.openxmlformats.org/officeDocument/2006/relationships/image" Target="../media/image39.wmf"/><Relationship Id="rId12" Type="http://schemas.openxmlformats.org/officeDocument/2006/relationships/image" Target="../media/image44.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11" Type="http://schemas.openxmlformats.org/officeDocument/2006/relationships/image" Target="../media/image43.wmf"/><Relationship Id="rId5" Type="http://schemas.openxmlformats.org/officeDocument/2006/relationships/image" Target="../media/image37.wmf"/><Relationship Id="rId10" Type="http://schemas.openxmlformats.org/officeDocument/2006/relationships/image" Target="../media/image42.wmf"/><Relationship Id="rId4" Type="http://schemas.openxmlformats.org/officeDocument/2006/relationships/image" Target="../media/image36.wmf"/><Relationship Id="rId9"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8.wmf"/><Relationship Id="rId1" Type="http://schemas.openxmlformats.org/officeDocument/2006/relationships/image" Target="../media/image46.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648821E-8D36-4AF3-A43E-EFC17D4F8051}" type="datetimeFigureOut">
              <a:rPr lang="en-US"/>
              <a:pPr>
                <a:defRPr/>
              </a:pPr>
              <a:t>2/22/2017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0AF2005-A3BD-4D20-9339-03F7A5D6FB5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2840EB-ABB8-40E1-AF57-61B97B12A8B1}" type="slidenum">
              <a:rPr lang="en-US"/>
              <a:pPr fontAlgn="base">
                <a:spcBef>
                  <a:spcPct val="0"/>
                </a:spcBef>
                <a:spcAft>
                  <a:spcPct val="0"/>
                </a:spcAft>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5"/>
          <p:cNvGrpSpPr>
            <a:grpSpLocks/>
          </p:cNvGrpSpPr>
          <p:nvPr/>
        </p:nvGrpSpPr>
        <p:grpSpPr bwMode="auto">
          <a:xfrm>
            <a:off x="0" y="-7938"/>
            <a:ext cx="12192000" cy="6865938"/>
            <a:chOff x="0" y="-8467"/>
            <a:chExt cx="12192000" cy="6866467"/>
          </a:xfrm>
        </p:grpSpPr>
        <p:sp>
          <p:nvSpPr>
            <p:cNvPr id="5" name="Freeform 1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18"/>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9"/>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22"/>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26"/>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B6DABD72-41F3-493D-99D5-27AFDF911093}" type="datetimeFigureOut">
              <a:rPr lang="en-US"/>
              <a:pPr>
                <a:defRPr/>
              </a:pPr>
              <a:t>2/22/2017</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AF0EA6FB-45DD-4913-9AD4-8F97D8769B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420A04-366C-45D7-9980-8C1FE47939C5}"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737426-98D3-4B87-B0B0-0F1CEB00FB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3D246BAA-E62E-416E-B2BF-B0858B025830}" type="datetimeFigureOut">
              <a:rPr lang="en-US"/>
              <a:pPr>
                <a:defRPr/>
              </a:pPr>
              <a:t>2/22/2017</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EC6455F0-2E3E-4870-9279-7F09E88E03A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7AB467D-B578-420C-A791-0FB7A17F50C1}"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86D368-B594-42E9-B3C6-B5F65BF36AB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70E473CA-EF54-4C60-8ADD-908B4D923F7E}" type="datetimeFigureOut">
              <a:rPr lang="en-US"/>
              <a:pPr>
                <a:defRPr/>
              </a:pPr>
              <a:t>2/22/2017</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95FC5523-5FDB-4FC5-BF09-8E5FA41E900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BD36D172-2E0F-4622-BFB2-56B7BFB5C508}" type="datetimeFigureOut">
              <a:rPr lang="en-US"/>
              <a:pPr>
                <a:defRPr/>
              </a:pPr>
              <a:t>2/22/2017</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74F4F4BF-70F5-40D8-8F37-A86D6CFA5C0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09A9C5B-04B6-4ED2-A183-B61E09B900D4}"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41D708-8F9B-488B-A5B0-A0E6D1C61DF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E2A3C3C-4F5D-4BF0-9420-D16C4DE04102}"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2D6F95-C543-44A4-A788-9D37A262D1C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90BB778-CEE8-471B-9436-66E21EB3F805}"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016A60-ED63-42B5-9D3D-DFA167F94C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FE922B-06E7-455A-8E50-AC1978B90472}" type="datetimeFigureOut">
              <a:rPr lang="en-US"/>
              <a:pPr>
                <a:defRPr/>
              </a:pPr>
              <a:t>2/22/2017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A17791-73F7-4F89-B77D-FF45583D81D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F09FB56-3BC8-4FAC-91B6-1D0B077B6CA6}"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50340B-E354-4D5A-B49F-20C8C526755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48BA96D-DDEA-4BE9-8A20-87A72761F1E8}" type="datetimeFigureOut">
              <a:rPr lang="en-US"/>
              <a:pPr>
                <a:defRPr/>
              </a:pPr>
              <a:t>2/22/2017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2FEEBAA-245A-447F-94E6-19FF65357F1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2C653F0E-D4DC-49C1-8444-E15CF5590E73}" type="datetimeFigureOut">
              <a:rPr lang="en-US"/>
              <a:pPr>
                <a:defRPr/>
              </a:pPr>
              <a:t>2/22/2017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FA571AF-A708-4281-8458-B25157F1F2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28BB3AA-F6F0-4B3F-B0D7-E8B551A1C5C8}" type="datetimeFigureOut">
              <a:rPr lang="en-US"/>
              <a:pPr>
                <a:defRPr/>
              </a:pPr>
              <a:t>2/22/2017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30EE34-4BFB-474A-9567-F607632EA1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68FBD5-F95D-486C-B98C-C0985B4237F7}"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FED510-37BA-48FA-82CF-62497C98637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39E20F-92B7-4851-AFD7-E4E3D3386A68}" type="datetimeFigureOut">
              <a:rPr lang="en-US"/>
              <a:pPr>
                <a:defRPr/>
              </a:pPr>
              <a:t>2/22/2017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A2CEDE7-D756-407F-BF4A-13FC7193B54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2530"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531"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2532"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defRPr>
            </a:lvl1pPr>
          </a:lstStyle>
          <a:p>
            <a:pPr>
              <a:defRPr/>
            </a:pPr>
            <a:fld id="{C2FC29A9-7F0A-4E0C-8D86-540B3AC05336}" type="datetimeFigureOut">
              <a:rPr lang="en-US"/>
              <a:pPr>
                <a:defRPr/>
              </a:pPr>
              <a:t>2/22/2017</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accent1"/>
                </a:solidFill>
                <a:latin typeface="+mn-lt"/>
              </a:defRPr>
            </a:lvl1pPr>
          </a:lstStyle>
          <a:p>
            <a:pPr>
              <a:defRPr/>
            </a:pPr>
            <a:fld id="{63393AB0-959E-49F9-ACE5-BF9A407AA13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95" r:id="rId11"/>
    <p:sldLayoutId id="2147483684" r:id="rId12"/>
    <p:sldLayoutId id="2147483696" r:id="rId13"/>
    <p:sldLayoutId id="2147483683" r:id="rId14"/>
    <p:sldLayoutId id="2147483682" r:id="rId15"/>
    <p:sldLayoutId id="2147483681"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itchFamily="34" charset="0"/>
        </a:defRPr>
      </a:lvl2pPr>
      <a:lvl3pPr algn="l" defTabSz="457200" rtl="0" fontAlgn="base">
        <a:spcBef>
          <a:spcPct val="0"/>
        </a:spcBef>
        <a:spcAft>
          <a:spcPct val="0"/>
        </a:spcAft>
        <a:defRPr sz="3600">
          <a:solidFill>
            <a:schemeClr val="accent1"/>
          </a:solidFill>
          <a:latin typeface="Trebuchet MS" pitchFamily="34" charset="0"/>
        </a:defRPr>
      </a:lvl3pPr>
      <a:lvl4pPr algn="l" defTabSz="457200" rtl="0" fontAlgn="base">
        <a:spcBef>
          <a:spcPct val="0"/>
        </a:spcBef>
        <a:spcAft>
          <a:spcPct val="0"/>
        </a:spcAft>
        <a:defRPr sz="3600">
          <a:solidFill>
            <a:schemeClr val="accent1"/>
          </a:solidFill>
          <a:latin typeface="Trebuchet MS" pitchFamily="34" charset="0"/>
        </a:defRPr>
      </a:lvl4pPr>
      <a:lvl5pPr algn="l" defTabSz="457200" rtl="0" fontAlgn="base">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0.bin"/><Relationship Id="rId7"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3.bin"/><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0.bin"/><Relationship Id="rId13" Type="http://schemas.openxmlformats.org/officeDocument/2006/relationships/oleObject" Target="../embeddings/oleObject45.bin"/><Relationship Id="rId3" Type="http://schemas.openxmlformats.org/officeDocument/2006/relationships/oleObject" Target="../embeddings/oleObject35.bin"/><Relationship Id="rId7" Type="http://schemas.openxmlformats.org/officeDocument/2006/relationships/oleObject" Target="../embeddings/oleObject39.bin"/><Relationship Id="rId12"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8.bin"/><Relationship Id="rId11" Type="http://schemas.openxmlformats.org/officeDocument/2006/relationships/oleObject" Target="../embeddings/oleObject43.bin"/><Relationship Id="rId5" Type="http://schemas.openxmlformats.org/officeDocument/2006/relationships/oleObject" Target="../embeddings/oleObject37.bin"/><Relationship Id="rId15" Type="http://schemas.openxmlformats.org/officeDocument/2006/relationships/oleObject" Target="../embeddings/oleObject47.bin"/><Relationship Id="rId10" Type="http://schemas.openxmlformats.org/officeDocument/2006/relationships/oleObject" Target="../embeddings/oleObject42.bin"/><Relationship Id="rId4" Type="http://schemas.openxmlformats.org/officeDocument/2006/relationships/oleObject" Target="../embeddings/oleObject36.bin"/><Relationship Id="rId9" Type="http://schemas.openxmlformats.org/officeDocument/2006/relationships/oleObject" Target="../embeddings/oleObject41.bin"/><Relationship Id="rId14" Type="http://schemas.openxmlformats.org/officeDocument/2006/relationships/oleObject" Target="../embeddings/oleObject46.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49.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5.bin"/><Relationship Id="rId3" Type="http://schemas.openxmlformats.org/officeDocument/2006/relationships/oleObject" Target="../embeddings/oleObject50.bin"/><Relationship Id="rId7"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53.bin"/><Relationship Id="rId5" Type="http://schemas.openxmlformats.org/officeDocument/2006/relationships/oleObject" Target="../embeddings/oleObject52.bin"/><Relationship Id="rId10" Type="http://schemas.openxmlformats.org/officeDocument/2006/relationships/oleObject" Target="../embeddings/oleObject57.bin"/><Relationship Id="rId4" Type="http://schemas.openxmlformats.org/officeDocument/2006/relationships/oleObject" Target="../embeddings/oleObject51.bin"/><Relationship Id="rId9" Type="http://schemas.openxmlformats.org/officeDocument/2006/relationships/oleObject" Target="../embeddings/oleObject5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61.bin"/><Relationship Id="rId5" Type="http://schemas.openxmlformats.org/officeDocument/2006/relationships/oleObject" Target="../embeddings/oleObject60.bin"/><Relationship Id="rId4" Type="http://schemas.openxmlformats.org/officeDocument/2006/relationships/oleObject" Target="../embeddings/oleObject59.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2.bin"/><Relationship Id="rId7"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65.bin"/><Relationship Id="rId5" Type="http://schemas.openxmlformats.org/officeDocument/2006/relationships/oleObject" Target="../embeddings/oleObject64.bin"/><Relationship Id="rId4" Type="http://schemas.openxmlformats.org/officeDocument/2006/relationships/oleObject" Target="../embeddings/oleObject6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6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xml"/><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1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image" Target="../media/image27.jpeg"/><Relationship Id="rId3" Type="http://schemas.openxmlformats.org/officeDocument/2006/relationships/oleObject" Target="../embeddings/oleObject19.bin"/><Relationship Id="rId7" Type="http://schemas.openxmlformats.org/officeDocument/2006/relationships/oleObject" Target="../embeddings/oleObject23.bin"/><Relationship Id="rId12"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2.bin"/><Relationship Id="rId11" Type="http://schemas.openxmlformats.org/officeDocument/2006/relationships/oleObject" Target="../embeddings/oleObject27.bin"/><Relationship Id="rId5" Type="http://schemas.openxmlformats.org/officeDocument/2006/relationships/oleObject" Target="../embeddings/oleObject2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 Id="rId14" Type="http://schemas.openxmlformats.org/officeDocument/2006/relationships/oleObject" Target="../embeddings/oleObject2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1338263" y="412750"/>
            <a:ext cx="8662987" cy="2189163"/>
          </a:xfrm>
        </p:spPr>
        <p:txBody>
          <a:bodyPr/>
          <a:lstStyle/>
          <a:p>
            <a:pPr algn="ctr"/>
            <a:r>
              <a:rPr lang="en-US" sz="4400" b="1" smtClean="0">
                <a:solidFill>
                  <a:schemeClr val="tx1"/>
                </a:solidFill>
                <a:latin typeface="Times New Roman" pitchFamily="18" charset="0"/>
                <a:cs typeface="Times New Roman" pitchFamily="18" charset="0"/>
              </a:rPr>
              <a:t>Bài giảng:</a:t>
            </a:r>
            <a:br>
              <a:rPr lang="en-US" sz="4400" b="1" smtClean="0">
                <a:solidFill>
                  <a:schemeClr val="tx1"/>
                </a:solidFill>
                <a:latin typeface="Times New Roman" pitchFamily="18" charset="0"/>
                <a:cs typeface="Times New Roman" pitchFamily="18" charset="0"/>
              </a:rPr>
            </a:br>
            <a:r>
              <a:rPr lang="en-US" sz="4400" b="1" smtClean="0">
                <a:solidFill>
                  <a:schemeClr val="tx1"/>
                </a:solidFill>
                <a:latin typeface="Times New Roman" pitchFamily="18" charset="0"/>
                <a:cs typeface="Times New Roman" pitchFamily="18" charset="0"/>
              </a:rPr>
              <a:t/>
            </a:r>
            <a:br>
              <a:rPr lang="en-US" sz="4400" b="1" smtClean="0">
                <a:solidFill>
                  <a:schemeClr val="tx1"/>
                </a:solidFill>
                <a:latin typeface="Times New Roman" pitchFamily="18" charset="0"/>
                <a:cs typeface="Times New Roman" pitchFamily="18" charset="0"/>
              </a:rPr>
            </a:br>
            <a:r>
              <a:rPr lang="en-US" sz="4400" b="1" smtClean="0">
                <a:solidFill>
                  <a:srgbClr val="FF0000"/>
                </a:solidFill>
                <a:latin typeface="Times New Roman" pitchFamily="18" charset="0"/>
                <a:cs typeface="Times New Roman" pitchFamily="18" charset="0"/>
              </a:rPr>
              <a:t>CẤP SỐ NHÂN</a:t>
            </a:r>
            <a:endParaRPr lang="en-US" sz="440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3503613" cy="55403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rgbClr val="FF0000"/>
                </a:solidFill>
                <a:latin typeface="Times New Roman" panose="02020603050405020304" pitchFamily="18" charset="0"/>
                <a:cs typeface="Times New Roman" panose="02020603050405020304" pitchFamily="18" charset="0"/>
              </a:rPr>
              <a:t>2</a:t>
            </a:r>
            <a:r>
              <a:rPr lang="en-US" sz="2900" b="1">
                <a:solidFill>
                  <a:srgbClr val="FF0000"/>
                </a:solidFill>
                <a:latin typeface="Times New Roman" panose="02020603050405020304" pitchFamily="18" charset="0"/>
                <a:cs typeface="Times New Roman" panose="02020603050405020304" pitchFamily="18" charset="0"/>
              </a:rPr>
              <a:t>. Số hạng tổng quát</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0" y="4264025"/>
            <a:ext cx="9663113" cy="538163"/>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a:solidFill>
                  <a:schemeClr val="accent2">
                    <a:lumMod val="50000"/>
                  </a:schemeClr>
                </a:solidFill>
                <a:latin typeface="Times New Roman" panose="02020603050405020304" pitchFamily="18" charset="0"/>
                <a:cs typeface="Times New Roman" panose="02020603050405020304" pitchFamily="18" charset="0"/>
              </a:rPr>
              <a:t>Ví dụ 2. Cho cấp số nhân 1; 3; 9; 27;… Hãy tìm số hạng thứ 10. </a:t>
            </a:r>
            <a:endParaRPr lang="en-US" sz="290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Rectangle 4"/>
          <p:cNvSpPr>
            <a:spLocks noChangeArrowheads="1"/>
          </p:cNvSpPr>
          <p:nvPr/>
        </p:nvSpPr>
        <p:spPr bwMode="auto">
          <a:xfrm>
            <a:off x="3573463" y="2130425"/>
            <a:ext cx="3200400" cy="835025"/>
          </a:xfrm>
          <a:prstGeom prst="rect">
            <a:avLst/>
          </a:prstGeom>
          <a:noFill/>
          <a:ln w="28575">
            <a:solidFill>
              <a:schemeClr val="tx1"/>
            </a:solidFill>
            <a:miter lim="800000"/>
            <a:headEnd/>
            <a:tailEnd/>
          </a:ln>
        </p:spPr>
        <p:txBody>
          <a:bodyPr wrap="none" anchor="ctr"/>
          <a:lstStyle/>
          <a:p>
            <a:endParaRPr lang="en-US">
              <a:latin typeface="Trebuchet MS" pitchFamily="34" charset="0"/>
            </a:endParaRPr>
          </a:p>
        </p:txBody>
      </p:sp>
      <p:graphicFrame>
        <p:nvGraphicFramePr>
          <p:cNvPr id="5" name="Object 149"/>
          <p:cNvGraphicFramePr>
            <a:graphicFrameLocks noChangeAspect="1"/>
          </p:cNvGraphicFramePr>
          <p:nvPr/>
        </p:nvGraphicFramePr>
        <p:xfrm>
          <a:off x="3921125" y="2141538"/>
          <a:ext cx="2544763" cy="706437"/>
        </p:xfrm>
        <a:graphic>
          <a:graphicData uri="http://schemas.openxmlformats.org/presentationml/2006/ole">
            <p:oleObj spid="_x0000_s6293" name="Equation" r:id="rId3" imgW="698400" imgH="241200" progId="Equation.DSMT4">
              <p:embed/>
            </p:oleObj>
          </a:graphicData>
        </a:graphic>
      </p:graphicFrame>
      <p:cxnSp>
        <p:nvCxnSpPr>
          <p:cNvPr id="7" name="Straight Arrow Connector 6"/>
          <p:cNvCxnSpPr/>
          <p:nvPr/>
        </p:nvCxnSpPr>
        <p:spPr>
          <a:xfrm flipH="1">
            <a:off x="3013075" y="3013075"/>
            <a:ext cx="2097088" cy="4635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5116513" y="3008313"/>
            <a:ext cx="2352675" cy="476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p:cNvSpPr txBox="1">
            <a:spLocks noChangeArrowheads="1"/>
          </p:cNvSpPr>
          <p:nvPr/>
        </p:nvSpPr>
        <p:spPr bwMode="auto">
          <a:xfrm>
            <a:off x="2235200" y="3452813"/>
            <a:ext cx="2182813" cy="522287"/>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Số hạng thứ 1</a:t>
            </a:r>
          </a:p>
        </p:txBody>
      </p:sp>
      <p:graphicFrame>
        <p:nvGraphicFramePr>
          <p:cNvPr id="12" name="Object 150"/>
          <p:cNvGraphicFramePr>
            <a:graphicFrameLocks noChangeAspect="1"/>
          </p:cNvGraphicFramePr>
          <p:nvPr/>
        </p:nvGraphicFramePr>
        <p:xfrm>
          <a:off x="1751013" y="3522663"/>
          <a:ext cx="457200" cy="444500"/>
        </p:xfrm>
        <a:graphic>
          <a:graphicData uri="http://schemas.openxmlformats.org/presentationml/2006/ole">
            <p:oleObj spid="_x0000_s6294" name="Equation" r:id="rId4" imgW="457200" imgH="444240" progId="Equation.DSMT4">
              <p:embed/>
            </p:oleObj>
          </a:graphicData>
        </a:graphic>
      </p:graphicFrame>
      <p:sp>
        <p:nvSpPr>
          <p:cNvPr id="30" name="TextBox 29"/>
          <p:cNvSpPr txBox="1">
            <a:spLocks noChangeArrowheads="1"/>
          </p:cNvSpPr>
          <p:nvPr/>
        </p:nvSpPr>
        <p:spPr bwMode="auto">
          <a:xfrm>
            <a:off x="6773863" y="3557588"/>
            <a:ext cx="1600200"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Công bội </a:t>
            </a:r>
          </a:p>
        </p:txBody>
      </p:sp>
      <p:graphicFrame>
        <p:nvGraphicFramePr>
          <p:cNvPr id="13" name="Object 151"/>
          <p:cNvGraphicFramePr>
            <a:graphicFrameLocks noChangeAspect="1"/>
          </p:cNvGraphicFramePr>
          <p:nvPr/>
        </p:nvGraphicFramePr>
        <p:xfrm>
          <a:off x="8297863" y="3641725"/>
          <a:ext cx="800100" cy="406400"/>
        </p:xfrm>
        <a:graphic>
          <a:graphicData uri="http://schemas.openxmlformats.org/presentationml/2006/ole">
            <p:oleObj spid="_x0000_s6295" name="Equation" r:id="rId5" imgW="799920" imgH="406080" progId="Equation.DSMT4">
              <p:embed/>
            </p:oleObj>
          </a:graphicData>
        </a:graphic>
      </p:graphicFrame>
      <p:sp>
        <p:nvSpPr>
          <p:cNvPr id="14" name="TextBox 13"/>
          <p:cNvSpPr txBox="1">
            <a:spLocks noChangeArrowheads="1"/>
          </p:cNvSpPr>
          <p:nvPr/>
        </p:nvSpPr>
        <p:spPr bwMode="auto">
          <a:xfrm>
            <a:off x="708025" y="4984750"/>
            <a:ext cx="10148888" cy="661988"/>
          </a:xfrm>
          <a:prstGeom prst="rect">
            <a:avLst/>
          </a:prstGeom>
          <a:noFill/>
          <a:ln w="9525">
            <a:noFill/>
            <a:miter lim="800000"/>
            <a:headEnd/>
            <a:tailEnd/>
          </a:ln>
        </p:spPr>
        <p:txBody>
          <a:bodyPr>
            <a:spAutoFit/>
          </a:bodyPr>
          <a:lstStyle/>
          <a:p>
            <a:pPr>
              <a:lnSpc>
                <a:spcPct val="150000"/>
              </a:lnSpc>
            </a:pPr>
            <a:r>
              <a:rPr lang="en-US" sz="2800">
                <a:latin typeface="Times New Roman" pitchFamily="18" charset="0"/>
                <a:cs typeface="Times New Roman" pitchFamily="18" charset="0"/>
              </a:rPr>
              <a:t>Số hạng thứ 1          , công bội q = 3</a:t>
            </a:r>
          </a:p>
        </p:txBody>
      </p:sp>
      <p:graphicFrame>
        <p:nvGraphicFramePr>
          <p:cNvPr id="33" name="Object 152"/>
          <p:cNvGraphicFramePr>
            <a:graphicFrameLocks noChangeAspect="1"/>
          </p:cNvGraphicFramePr>
          <p:nvPr/>
        </p:nvGraphicFramePr>
        <p:xfrm>
          <a:off x="2838450" y="5191125"/>
          <a:ext cx="825500" cy="438150"/>
        </p:xfrm>
        <a:graphic>
          <a:graphicData uri="http://schemas.openxmlformats.org/presentationml/2006/ole">
            <p:oleObj spid="_x0000_s6296" name="Equation" r:id="rId6" imgW="825480" imgH="444240" progId="Equation.DSMT4">
              <p:embed/>
            </p:oleObj>
          </a:graphicData>
        </a:graphic>
      </p:graphicFrame>
      <p:graphicFrame>
        <p:nvGraphicFramePr>
          <p:cNvPr id="34" name="Object 153"/>
          <p:cNvGraphicFramePr>
            <a:graphicFrameLocks noChangeAspect="1"/>
          </p:cNvGraphicFramePr>
          <p:nvPr/>
        </p:nvGraphicFramePr>
        <p:xfrm>
          <a:off x="4102100" y="5861050"/>
          <a:ext cx="3073400" cy="487363"/>
        </p:xfrm>
        <a:graphic>
          <a:graphicData uri="http://schemas.openxmlformats.org/presentationml/2006/ole">
            <p:oleObj spid="_x0000_s6297" name="Equation" r:id="rId7" imgW="3073320" imgH="495000" progId="Equation.DSMT4">
              <p:embed/>
            </p:oleObj>
          </a:graphicData>
        </a:graphic>
      </p:graphicFrame>
      <p:sp>
        <p:nvSpPr>
          <p:cNvPr id="6" name="TextBox 5"/>
          <p:cNvSpPr txBox="1">
            <a:spLocks noChangeArrowheads="1"/>
          </p:cNvSpPr>
          <p:nvPr/>
        </p:nvSpPr>
        <p:spPr bwMode="auto">
          <a:xfrm>
            <a:off x="746125" y="5853113"/>
            <a:ext cx="8137525" cy="954087"/>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Khi đó số hạng thứ 10                                     19683.     </a:t>
            </a:r>
          </a:p>
          <a:p>
            <a:endParaRPr lang="en-US" sz="2800">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par>
                                <p:cTn id="19" presetID="16" presetClass="entr" presetSubtype="21"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barn(inVertical)">
                                      <p:cBhvr>
                                        <p:cTn id="29" dur="500"/>
                                        <p:tgtEl>
                                          <p:spTgt spid="30"/>
                                        </p:tgtEl>
                                      </p:cBhvr>
                                    </p:animEffect>
                                  </p:childTnLst>
                                </p:cTn>
                              </p:par>
                              <p:par>
                                <p:cTn id="30" presetID="16" presetClass="entr" presetSubtype="21"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circle(in)">
                                      <p:cBhvr>
                                        <p:cTn id="42" dur="2000"/>
                                        <p:tgtEl>
                                          <p:spTgt spid="14"/>
                                        </p:tgtEl>
                                      </p:cBhvr>
                                    </p:animEffect>
                                  </p:childTnLst>
                                </p:cTn>
                              </p:par>
                              <p:par>
                                <p:cTn id="43" presetID="6" presetClass="entr" presetSubtype="16"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circle(in)">
                                      <p:cBhvr>
                                        <p:cTn id="45" dur="2000"/>
                                        <p:tgtEl>
                                          <p:spTgt spid="33"/>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circle(in)">
                                      <p:cBhvr>
                                        <p:cTn id="50" dur="2000"/>
                                        <p:tgtEl>
                                          <p:spTgt spid="6"/>
                                        </p:tgtEl>
                                      </p:cBhvr>
                                    </p:animEffect>
                                  </p:childTnLst>
                                </p:cTn>
                              </p:par>
                              <p:par>
                                <p:cTn id="51" presetID="6" presetClass="entr" presetSubtype="16" fill="hold"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circle(in)">
                                      <p:cBhvr>
                                        <p:cTn id="53"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 grpId="0" animBg="1"/>
      <p:bldP spid="11" grpId="0"/>
      <p:bldP spid="30" grpId="0"/>
      <p:bldP spid="1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2106613" cy="55403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rgbClr val="FF0000"/>
                </a:solidFill>
                <a:latin typeface="Times New Roman" panose="02020603050405020304" pitchFamily="18" charset="0"/>
                <a:cs typeface="Times New Roman" panose="02020603050405020304" pitchFamily="18" charset="0"/>
              </a:rPr>
              <a:t>3. Tính chất</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0" y="1533525"/>
            <a:ext cx="7954963" cy="538163"/>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a:solidFill>
                  <a:schemeClr val="accent2">
                    <a:lumMod val="75000"/>
                  </a:schemeClr>
                </a:solidFill>
                <a:latin typeface="Times New Roman" panose="02020603050405020304" pitchFamily="18" charset="0"/>
                <a:cs typeface="Times New Roman" panose="02020603050405020304" pitchFamily="18" charset="0"/>
              </a:rPr>
              <a:t>Hoạt động 2. </a:t>
            </a:r>
            <a:endParaRPr lang="en-US" sz="290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Text Box 2"/>
          <p:cNvSpPr txBox="1">
            <a:spLocks noChangeArrowheads="1"/>
          </p:cNvSpPr>
          <p:nvPr/>
        </p:nvSpPr>
        <p:spPr bwMode="auto">
          <a:xfrm>
            <a:off x="2051050" y="1546225"/>
            <a:ext cx="5849938" cy="519113"/>
          </a:xfrm>
          <a:prstGeom prst="rect">
            <a:avLst/>
          </a:prstGeom>
          <a:solidFill>
            <a:schemeClr val="accent1">
              <a:lumMod val="20000"/>
              <a:lumOff val="80000"/>
            </a:schemeClr>
          </a:solidFill>
          <a:ln>
            <a:noFill/>
          </a:ln>
          <a:effectLst/>
          <a:extLst/>
        </p:spPr>
        <p:txBody>
          <a:bodyPr>
            <a:spAutoFit/>
          </a:bodyPr>
          <a:lstStyle/>
          <a:p>
            <a:pPr eaLnBrk="0" hangingPunct="0">
              <a:defRPr/>
            </a:pPr>
            <a:r>
              <a:rPr lang="en-US" sz="2800">
                <a:solidFill>
                  <a:schemeClr val="accent2">
                    <a:lumMod val="75000"/>
                  </a:schemeClr>
                </a:solidFill>
                <a:latin typeface="Times New Roman" panose="02020603050405020304" pitchFamily="18" charset="0"/>
                <a:cs typeface="Times New Roman" panose="02020603050405020304" pitchFamily="18" charset="0"/>
              </a:rPr>
              <a:t>Cho cấp số nhân         có</a:t>
            </a:r>
          </a:p>
        </p:txBody>
      </p:sp>
      <p:graphicFrame>
        <p:nvGraphicFramePr>
          <p:cNvPr id="5" name="Object 298"/>
          <p:cNvGraphicFramePr>
            <a:graphicFrameLocks noChangeAspect="1"/>
          </p:cNvGraphicFramePr>
          <p:nvPr/>
        </p:nvGraphicFramePr>
        <p:xfrm>
          <a:off x="4549775" y="1546225"/>
          <a:ext cx="762000" cy="596900"/>
        </p:xfrm>
        <a:graphic>
          <a:graphicData uri="http://schemas.openxmlformats.org/presentationml/2006/ole">
            <p:oleObj spid="_x0000_s9514" name="Equation" r:id="rId3" imgW="291960" imgH="228600" progId="Equation.DSMT4">
              <p:embed/>
            </p:oleObj>
          </a:graphicData>
        </a:graphic>
      </p:graphicFrame>
      <p:graphicFrame>
        <p:nvGraphicFramePr>
          <p:cNvPr id="7" name="Object 299"/>
          <p:cNvGraphicFramePr>
            <a:graphicFrameLocks noChangeAspect="1"/>
          </p:cNvGraphicFramePr>
          <p:nvPr/>
        </p:nvGraphicFramePr>
        <p:xfrm>
          <a:off x="5748338" y="1557338"/>
          <a:ext cx="1982787" cy="585787"/>
        </p:xfrm>
        <a:graphic>
          <a:graphicData uri="http://schemas.openxmlformats.org/presentationml/2006/ole">
            <p:oleObj spid="_x0000_s9515" name="Equation" r:id="rId4" imgW="774360" imgH="228600" progId="Equation.DSMT4">
              <p:embed/>
            </p:oleObj>
          </a:graphicData>
        </a:graphic>
      </p:graphicFrame>
      <p:sp>
        <p:nvSpPr>
          <p:cNvPr id="11" name="Text Box 5"/>
          <p:cNvSpPr txBox="1">
            <a:spLocks noChangeArrowheads="1"/>
          </p:cNvSpPr>
          <p:nvPr/>
        </p:nvSpPr>
        <p:spPr bwMode="auto">
          <a:xfrm>
            <a:off x="484188" y="2114550"/>
            <a:ext cx="8534400" cy="2032000"/>
          </a:xfrm>
          <a:prstGeom prst="rect">
            <a:avLst/>
          </a:prstGeom>
          <a:noFill/>
          <a:ln w="9525">
            <a:noFill/>
            <a:miter lim="800000"/>
            <a:headEnd/>
            <a:tailEnd/>
          </a:ln>
        </p:spPr>
        <p:txBody>
          <a:bodyPr>
            <a:spAutoFit/>
          </a:bodyPr>
          <a:lstStyle/>
          <a:p>
            <a:pPr eaLnBrk="0" hangingPunct="0">
              <a:lnSpc>
                <a:spcPct val="150000"/>
              </a:lnSpc>
              <a:buClr>
                <a:schemeClr val="tx1"/>
              </a:buClr>
              <a:buSzPts val="2800"/>
            </a:pPr>
            <a:r>
              <a:rPr lang="en-US" sz="2800">
                <a:latin typeface="Times New Roman" pitchFamily="18" charset="0"/>
                <a:cs typeface="Times New Roman" pitchFamily="18" charset="0"/>
              </a:rPr>
              <a:t>a) Hãy viết 4 số hạng đầu của cấp số nhân.</a:t>
            </a:r>
          </a:p>
          <a:p>
            <a:pPr eaLnBrk="0" hangingPunct="0">
              <a:lnSpc>
                <a:spcPct val="150000"/>
              </a:lnSpc>
              <a:buClr>
                <a:schemeClr val="tx1"/>
              </a:buClr>
              <a:buSzPts val="2800"/>
            </a:pPr>
            <a:r>
              <a:rPr lang="en-US" sz="2800">
                <a:latin typeface="Times New Roman" pitchFamily="18" charset="0"/>
                <a:cs typeface="Times New Roman" pitchFamily="18" charset="0"/>
              </a:rPr>
              <a:t>b) So sánh         với  </a:t>
            </a:r>
          </a:p>
          <a:p>
            <a:pPr eaLnBrk="0" hangingPunct="0">
              <a:lnSpc>
                <a:spcPct val="150000"/>
              </a:lnSpc>
            </a:pPr>
            <a:r>
              <a:rPr lang="en-US" sz="2800">
                <a:latin typeface="Times New Roman" pitchFamily="18" charset="0"/>
                <a:cs typeface="Times New Roman" pitchFamily="18" charset="0"/>
              </a:rPr>
              <a:t>                          với </a:t>
            </a:r>
          </a:p>
        </p:txBody>
      </p:sp>
      <p:graphicFrame>
        <p:nvGraphicFramePr>
          <p:cNvPr id="12" name="Object 300"/>
          <p:cNvGraphicFramePr>
            <a:graphicFrameLocks noChangeAspect="1"/>
          </p:cNvGraphicFramePr>
          <p:nvPr/>
        </p:nvGraphicFramePr>
        <p:xfrm>
          <a:off x="2216150" y="2838450"/>
          <a:ext cx="609600" cy="631825"/>
        </p:xfrm>
        <a:graphic>
          <a:graphicData uri="http://schemas.openxmlformats.org/presentationml/2006/ole">
            <p:oleObj spid="_x0000_s9516" name="Equation" r:id="rId5" imgW="215713" imgH="241091" progId="Equation.DSMT4">
              <p:embed/>
            </p:oleObj>
          </a:graphicData>
        </a:graphic>
      </p:graphicFrame>
      <p:graphicFrame>
        <p:nvGraphicFramePr>
          <p:cNvPr id="13" name="Object 301"/>
          <p:cNvGraphicFramePr>
            <a:graphicFrameLocks noChangeAspect="1"/>
          </p:cNvGraphicFramePr>
          <p:nvPr/>
        </p:nvGraphicFramePr>
        <p:xfrm>
          <a:off x="3502025" y="2868613"/>
          <a:ext cx="838200" cy="628650"/>
        </p:xfrm>
        <a:graphic>
          <a:graphicData uri="http://schemas.openxmlformats.org/presentationml/2006/ole">
            <p:oleObj spid="_x0000_s9517" name="Equation" r:id="rId6" imgW="304668" imgH="228501" progId="Equation.DSMT4">
              <p:embed/>
            </p:oleObj>
          </a:graphicData>
        </a:graphic>
      </p:graphicFrame>
      <p:graphicFrame>
        <p:nvGraphicFramePr>
          <p:cNvPr id="16" name="Object 302"/>
          <p:cNvGraphicFramePr>
            <a:graphicFrameLocks noChangeAspect="1"/>
          </p:cNvGraphicFramePr>
          <p:nvPr/>
        </p:nvGraphicFramePr>
        <p:xfrm>
          <a:off x="2216150" y="3448050"/>
          <a:ext cx="609600" cy="631825"/>
        </p:xfrm>
        <a:graphic>
          <a:graphicData uri="http://schemas.openxmlformats.org/presentationml/2006/ole">
            <p:oleObj spid="_x0000_s9518" name="Equation" r:id="rId7" imgW="215640" imgH="241200" progId="Equation.DSMT4">
              <p:embed/>
            </p:oleObj>
          </a:graphicData>
        </a:graphic>
      </p:graphicFrame>
      <p:graphicFrame>
        <p:nvGraphicFramePr>
          <p:cNvPr id="17" name="Object 303"/>
          <p:cNvGraphicFramePr>
            <a:graphicFrameLocks noChangeAspect="1"/>
          </p:cNvGraphicFramePr>
          <p:nvPr/>
        </p:nvGraphicFramePr>
        <p:xfrm>
          <a:off x="3452813" y="3506788"/>
          <a:ext cx="908050" cy="628650"/>
        </p:xfrm>
        <a:graphic>
          <a:graphicData uri="http://schemas.openxmlformats.org/presentationml/2006/ole">
            <p:oleObj spid="_x0000_s9519" name="Equation" r:id="rId8" imgW="330120" imgH="228600" progId="Equation.DSMT4">
              <p:embed/>
            </p:oleObj>
          </a:graphicData>
        </a:graphic>
      </p:graphicFrame>
      <p:sp>
        <p:nvSpPr>
          <p:cNvPr id="6" name="TextBox 5"/>
          <p:cNvSpPr txBox="1"/>
          <p:nvPr/>
        </p:nvSpPr>
        <p:spPr>
          <a:xfrm>
            <a:off x="5121275" y="3927475"/>
            <a:ext cx="801688" cy="522288"/>
          </a:xfrm>
          <a:prstGeom prst="rect">
            <a:avLst/>
          </a:prstGeom>
          <a:noFill/>
        </p:spPr>
        <p:txBody>
          <a:bodyPr wrap="none">
            <a:spAutoFit/>
          </a:bodyPr>
          <a:lstStyle/>
          <a:p>
            <a:pPr fontAlgn="auto">
              <a:spcBef>
                <a:spcPts val="0"/>
              </a:spcBef>
              <a:spcAft>
                <a:spcPts val="0"/>
              </a:spcAft>
              <a:defRPr/>
            </a:pPr>
            <a:r>
              <a:rPr lang="en-US" sz="2800" u="sng">
                <a:solidFill>
                  <a:schemeClr val="accent2">
                    <a:lumMod val="75000"/>
                  </a:schemeClr>
                </a:solidFill>
                <a:latin typeface="Times New Roman" panose="02020603050405020304" pitchFamily="18" charset="0"/>
                <a:cs typeface="Times New Roman" panose="02020603050405020304" pitchFamily="18" charset="0"/>
              </a:rPr>
              <a:t>Giải</a:t>
            </a:r>
            <a:endParaRPr lang="en-US" sz="2800" u="sng">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4" name="TextBox 13"/>
          <p:cNvSpPr txBox="1">
            <a:spLocks noChangeArrowheads="1"/>
          </p:cNvSpPr>
          <p:nvPr/>
        </p:nvSpPr>
        <p:spPr bwMode="auto">
          <a:xfrm>
            <a:off x="484188" y="4449763"/>
            <a:ext cx="10231437"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a) Ta có                               </a:t>
            </a:r>
          </a:p>
        </p:txBody>
      </p:sp>
      <p:graphicFrame>
        <p:nvGraphicFramePr>
          <p:cNvPr id="8" name="Object 304"/>
          <p:cNvGraphicFramePr>
            <a:graphicFrameLocks noChangeAspect="1"/>
          </p:cNvGraphicFramePr>
          <p:nvPr/>
        </p:nvGraphicFramePr>
        <p:xfrm>
          <a:off x="1804988" y="4519613"/>
          <a:ext cx="4622800" cy="444500"/>
        </p:xfrm>
        <a:graphic>
          <a:graphicData uri="http://schemas.openxmlformats.org/presentationml/2006/ole">
            <p:oleObj spid="_x0000_s9520" name="Equation" r:id="rId9" imgW="4622760" imgH="444240" progId="Equation.DSMT4">
              <p:embed/>
            </p:oleObj>
          </a:graphicData>
        </a:graphic>
      </p:graphicFrame>
      <p:sp>
        <p:nvSpPr>
          <p:cNvPr id="18" name="TextBox 17"/>
          <p:cNvSpPr txBox="1">
            <a:spLocks noChangeArrowheads="1"/>
          </p:cNvSpPr>
          <p:nvPr/>
        </p:nvSpPr>
        <p:spPr bwMode="auto">
          <a:xfrm>
            <a:off x="484188" y="5051425"/>
            <a:ext cx="10231437" cy="522288"/>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b) Ta có                               </a:t>
            </a:r>
          </a:p>
        </p:txBody>
      </p:sp>
      <p:graphicFrame>
        <p:nvGraphicFramePr>
          <p:cNvPr id="15" name="Object 305"/>
          <p:cNvGraphicFramePr>
            <a:graphicFrameLocks noChangeAspect="1"/>
          </p:cNvGraphicFramePr>
          <p:nvPr/>
        </p:nvGraphicFramePr>
        <p:xfrm>
          <a:off x="1860550" y="5075238"/>
          <a:ext cx="1854200" cy="495300"/>
        </p:xfrm>
        <a:graphic>
          <a:graphicData uri="http://schemas.openxmlformats.org/presentationml/2006/ole">
            <p:oleObj spid="_x0000_s9521" name="Equation" r:id="rId10" imgW="1854000" imgH="495000" progId="Equation.DSMT4">
              <p:embed/>
            </p:oleObj>
          </a:graphicData>
        </a:graphic>
      </p:graphicFrame>
      <p:graphicFrame>
        <p:nvGraphicFramePr>
          <p:cNvPr id="19" name="Object 306"/>
          <p:cNvGraphicFramePr>
            <a:graphicFrameLocks noChangeAspect="1"/>
          </p:cNvGraphicFramePr>
          <p:nvPr/>
        </p:nvGraphicFramePr>
        <p:xfrm>
          <a:off x="1797050" y="5645150"/>
          <a:ext cx="2501900" cy="444500"/>
        </p:xfrm>
        <a:graphic>
          <a:graphicData uri="http://schemas.openxmlformats.org/presentationml/2006/ole">
            <p:oleObj spid="_x0000_s9522" name="Equation" r:id="rId11" imgW="2501640" imgH="444240" progId="Equation.DSMT4">
              <p:embed/>
            </p:oleObj>
          </a:graphicData>
        </a:graphic>
      </p:graphicFrame>
      <p:sp>
        <p:nvSpPr>
          <p:cNvPr id="20" name="Right Arrow 19"/>
          <p:cNvSpPr/>
          <p:nvPr/>
        </p:nvSpPr>
        <p:spPr>
          <a:xfrm>
            <a:off x="804863" y="6251575"/>
            <a:ext cx="766762" cy="3683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0000"/>
              </a:solidFill>
            </a:endParaRPr>
          </a:p>
        </p:txBody>
      </p:sp>
      <p:sp>
        <p:nvSpPr>
          <p:cNvPr id="22" name="Rectangle 21"/>
          <p:cNvSpPr/>
          <p:nvPr/>
        </p:nvSpPr>
        <p:spPr>
          <a:xfrm>
            <a:off x="1689100" y="6162675"/>
            <a:ext cx="1790700" cy="6016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23" name="Object 307"/>
          <p:cNvGraphicFramePr>
            <a:graphicFrameLocks noChangeAspect="1"/>
          </p:cNvGraphicFramePr>
          <p:nvPr/>
        </p:nvGraphicFramePr>
        <p:xfrm>
          <a:off x="1828800" y="6162675"/>
          <a:ext cx="1409700" cy="495300"/>
        </p:xfrm>
        <a:graphic>
          <a:graphicData uri="http://schemas.openxmlformats.org/presentationml/2006/ole">
            <p:oleObj spid="_x0000_s9523" name="Equation" r:id="rId12" imgW="1409400" imgH="495000" progId="Equation.DSMT4">
              <p:embed/>
            </p:oleObj>
          </a:graphicData>
        </a:graphic>
      </p:graphicFrame>
      <p:graphicFrame>
        <p:nvGraphicFramePr>
          <p:cNvPr id="24" name="Object 308"/>
          <p:cNvGraphicFramePr>
            <a:graphicFrameLocks noChangeAspect="1"/>
          </p:cNvGraphicFramePr>
          <p:nvPr/>
        </p:nvGraphicFramePr>
        <p:xfrm>
          <a:off x="6364288" y="5075238"/>
          <a:ext cx="2197100" cy="495300"/>
        </p:xfrm>
        <a:graphic>
          <a:graphicData uri="http://schemas.openxmlformats.org/presentationml/2006/ole">
            <p:oleObj spid="_x0000_s9524" name="Equation" r:id="rId13" imgW="2197080" imgH="495000" progId="Equation.DSMT4">
              <p:embed/>
            </p:oleObj>
          </a:graphicData>
        </a:graphic>
      </p:graphicFrame>
      <p:graphicFrame>
        <p:nvGraphicFramePr>
          <p:cNvPr id="25" name="Object 309"/>
          <p:cNvGraphicFramePr>
            <a:graphicFrameLocks noChangeAspect="1"/>
          </p:cNvGraphicFramePr>
          <p:nvPr/>
        </p:nvGraphicFramePr>
        <p:xfrm>
          <a:off x="6330950" y="5648325"/>
          <a:ext cx="2743200" cy="444500"/>
        </p:xfrm>
        <a:graphic>
          <a:graphicData uri="http://schemas.openxmlformats.org/presentationml/2006/ole">
            <p:oleObj spid="_x0000_s9525" name="Equation" r:id="rId14" imgW="2743200" imgH="444240" progId="Equation.DSMT4">
              <p:embed/>
            </p:oleObj>
          </a:graphicData>
        </a:graphic>
      </p:graphicFrame>
      <p:sp>
        <p:nvSpPr>
          <p:cNvPr id="26" name="Right Arrow 25"/>
          <p:cNvSpPr/>
          <p:nvPr/>
        </p:nvSpPr>
        <p:spPr>
          <a:xfrm>
            <a:off x="5465763" y="6246813"/>
            <a:ext cx="765175" cy="3683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Rectangle 26"/>
          <p:cNvSpPr/>
          <p:nvPr/>
        </p:nvSpPr>
        <p:spPr>
          <a:xfrm>
            <a:off x="6323013" y="6146800"/>
            <a:ext cx="1790700" cy="60325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28" name="Object 310"/>
          <p:cNvGraphicFramePr>
            <a:graphicFrameLocks noChangeAspect="1"/>
          </p:cNvGraphicFramePr>
          <p:nvPr/>
        </p:nvGraphicFramePr>
        <p:xfrm>
          <a:off x="6481763" y="6215063"/>
          <a:ext cx="1473200" cy="495300"/>
        </p:xfrm>
        <a:graphic>
          <a:graphicData uri="http://schemas.openxmlformats.org/presentationml/2006/ole">
            <p:oleObj spid="_x0000_s9526" name="Equation" r:id="rId15" imgW="1473120" imgH="4950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par>
                                <p:cTn id="19" presetID="16" presetClass="entr" presetSubtype="21"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par>
                                <p:cTn id="25" presetID="16" presetClass="entr" presetSubtype="21"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arn(inVertical)">
                                      <p:cBhvr>
                                        <p:cTn id="33" dur="500"/>
                                        <p:tgtEl>
                                          <p:spTgt spid="16"/>
                                        </p:tgtEl>
                                      </p:cBhvr>
                                    </p:animEffect>
                                  </p:childTnLst>
                                </p:cTn>
                              </p:par>
                              <p:par>
                                <p:cTn id="34" presetID="16" presetClass="entr" presetSubtype="21" fill="hold"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arn(inVertical)">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circle(in)">
                                      <p:cBhvr>
                                        <p:cTn id="41" dur="2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par>
                                <p:cTn id="47" presetID="10" presetClass="entr" presetSubtype="0" fill="hold" nodeType="with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500"/>
                                        <p:tgtEl>
                                          <p:spTgt spid="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500"/>
                                        <p:tgtEl>
                                          <p:spTgt spid="18"/>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fade">
                                      <p:cBhvr>
                                        <p:cTn id="69" dur="500"/>
                                        <p:tgtEl>
                                          <p:spTgt spid="20"/>
                                        </p:tgtEl>
                                      </p:cBhvr>
                                    </p:animEffect>
                                  </p:childTnLst>
                                </p:cTn>
                              </p:par>
                              <p:par>
                                <p:cTn id="70" presetID="2" presetClass="entr" presetSubtype="4" fill="hold" nodeType="withEffect">
                                  <p:stCondLst>
                                    <p:cond delay="0"/>
                                  </p:stCondLst>
                                  <p:childTnLst>
                                    <p:set>
                                      <p:cBhvr>
                                        <p:cTn id="71" dur="1" fill="hold">
                                          <p:stCondLst>
                                            <p:cond delay="0"/>
                                          </p:stCondLst>
                                        </p:cTn>
                                        <p:tgtEl>
                                          <p:spTgt spid="23"/>
                                        </p:tgtEl>
                                        <p:attrNameLst>
                                          <p:attrName>style.visibility</p:attrName>
                                        </p:attrNameLst>
                                      </p:cBhvr>
                                      <p:to>
                                        <p:strVal val="visible"/>
                                      </p:to>
                                    </p:set>
                                    <p:anim calcmode="lin" valueType="num">
                                      <p:cBhvr additive="base">
                                        <p:cTn id="72" dur="500" fill="hold"/>
                                        <p:tgtEl>
                                          <p:spTgt spid="23"/>
                                        </p:tgtEl>
                                        <p:attrNameLst>
                                          <p:attrName>ppt_x</p:attrName>
                                        </p:attrNameLst>
                                      </p:cBhvr>
                                      <p:tavLst>
                                        <p:tav tm="0">
                                          <p:val>
                                            <p:strVal val="#ppt_x"/>
                                          </p:val>
                                        </p:tav>
                                        <p:tav tm="100000">
                                          <p:val>
                                            <p:strVal val="#ppt_x"/>
                                          </p:val>
                                        </p:tav>
                                      </p:tavLst>
                                    </p:anim>
                                    <p:anim calcmode="lin" valueType="num">
                                      <p:cBhvr additive="base">
                                        <p:cTn id="73" dur="500" fill="hold"/>
                                        <p:tgtEl>
                                          <p:spTgt spid="23"/>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additive="base">
                                        <p:cTn id="76" dur="500" fill="hold"/>
                                        <p:tgtEl>
                                          <p:spTgt spid="22"/>
                                        </p:tgtEl>
                                        <p:attrNameLst>
                                          <p:attrName>ppt_x</p:attrName>
                                        </p:attrNameLst>
                                      </p:cBhvr>
                                      <p:tavLst>
                                        <p:tav tm="0">
                                          <p:val>
                                            <p:strVal val="#ppt_x"/>
                                          </p:val>
                                        </p:tav>
                                        <p:tav tm="100000">
                                          <p:val>
                                            <p:strVal val="#ppt_x"/>
                                          </p:val>
                                        </p:tav>
                                      </p:tavLst>
                                    </p:anim>
                                    <p:anim calcmode="lin" valueType="num">
                                      <p:cBhvr additive="base">
                                        <p:cTn id="7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fade">
                                      <p:cBhvr>
                                        <p:cTn id="82" dur="5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fade">
                                      <p:cBhvr>
                                        <p:cTn id="87" dur="500"/>
                                        <p:tgtEl>
                                          <p:spTgt spid="25"/>
                                        </p:tgtEl>
                                      </p:cBhvr>
                                    </p:animEffec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additive="base">
                                        <p:cTn id="92" dur="500" fill="hold"/>
                                        <p:tgtEl>
                                          <p:spTgt spid="26"/>
                                        </p:tgtEl>
                                        <p:attrNameLst>
                                          <p:attrName>ppt_x</p:attrName>
                                        </p:attrNameLst>
                                      </p:cBhvr>
                                      <p:tavLst>
                                        <p:tav tm="0">
                                          <p:val>
                                            <p:strVal val="#ppt_x"/>
                                          </p:val>
                                        </p:tav>
                                        <p:tav tm="100000">
                                          <p:val>
                                            <p:strVal val="#ppt_x"/>
                                          </p:val>
                                        </p:tav>
                                      </p:tavLst>
                                    </p:anim>
                                    <p:anim calcmode="lin" valueType="num">
                                      <p:cBhvr additive="base">
                                        <p:cTn id="93" dur="500" fill="hold"/>
                                        <p:tgtEl>
                                          <p:spTgt spid="26"/>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additive="base">
                                        <p:cTn id="96" dur="500" fill="hold"/>
                                        <p:tgtEl>
                                          <p:spTgt spid="27"/>
                                        </p:tgtEl>
                                        <p:attrNameLst>
                                          <p:attrName>ppt_x</p:attrName>
                                        </p:attrNameLst>
                                      </p:cBhvr>
                                      <p:tavLst>
                                        <p:tav tm="0">
                                          <p:val>
                                            <p:strVal val="#ppt_x"/>
                                          </p:val>
                                        </p:tav>
                                        <p:tav tm="100000">
                                          <p:val>
                                            <p:strVal val="#ppt_x"/>
                                          </p:val>
                                        </p:tav>
                                      </p:tavLst>
                                    </p:anim>
                                    <p:anim calcmode="lin" valueType="num">
                                      <p:cBhvr additive="base">
                                        <p:cTn id="97" dur="500" fill="hold"/>
                                        <p:tgtEl>
                                          <p:spTgt spid="27"/>
                                        </p:tgtEl>
                                        <p:attrNameLst>
                                          <p:attrName>ppt_y</p:attrName>
                                        </p:attrNameLst>
                                      </p:cBhvr>
                                      <p:tavLst>
                                        <p:tav tm="0">
                                          <p:val>
                                            <p:strVal val="1+#ppt_h/2"/>
                                          </p:val>
                                        </p:tav>
                                        <p:tav tm="100000">
                                          <p:val>
                                            <p:strVal val="#ppt_y"/>
                                          </p:val>
                                        </p:tav>
                                      </p:tavLst>
                                    </p:anim>
                                  </p:childTnLst>
                                </p:cTn>
                              </p:par>
                              <p:par>
                                <p:cTn id="98" presetID="2" presetClass="entr" presetSubtype="4" fill="hold" nodeType="with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additive="base">
                                        <p:cTn id="100" dur="500" fill="hold"/>
                                        <p:tgtEl>
                                          <p:spTgt spid="28"/>
                                        </p:tgtEl>
                                        <p:attrNameLst>
                                          <p:attrName>ppt_x</p:attrName>
                                        </p:attrNameLst>
                                      </p:cBhvr>
                                      <p:tavLst>
                                        <p:tav tm="0">
                                          <p:val>
                                            <p:strVal val="#ppt_x"/>
                                          </p:val>
                                        </p:tav>
                                        <p:tav tm="100000">
                                          <p:val>
                                            <p:strVal val="#ppt_x"/>
                                          </p:val>
                                        </p:tav>
                                      </p:tavLst>
                                    </p:anim>
                                    <p:anim calcmode="lin" valueType="num">
                                      <p:cBhvr additive="base">
                                        <p:cTn id="101"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3" grpId="0" animBg="1"/>
      <p:bldP spid="11" grpId="0"/>
      <p:bldP spid="6" grpId="0"/>
      <p:bldP spid="14" grpId="0"/>
      <p:bldP spid="18" grpId="0"/>
      <p:bldP spid="20" grpId="0" animBg="1"/>
      <p:bldP spid="22" grpId="0" animBg="1"/>
      <p:bldP spid="26" grpId="0" animBg="1"/>
      <p:bldP spid="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2106613" cy="55403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rgbClr val="FF0000"/>
                </a:solidFill>
                <a:latin typeface="Times New Roman" panose="02020603050405020304" pitchFamily="18" charset="0"/>
                <a:cs typeface="Times New Roman" panose="02020603050405020304" pitchFamily="18" charset="0"/>
              </a:rPr>
              <a:t>3. Tính chất</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6" name="Text Box 2"/>
          <p:cNvSpPr txBox="1">
            <a:spLocks noChangeArrowheads="1"/>
          </p:cNvSpPr>
          <p:nvPr/>
        </p:nvSpPr>
        <p:spPr bwMode="auto">
          <a:xfrm>
            <a:off x="1052513" y="1731963"/>
            <a:ext cx="9005887" cy="3738562"/>
          </a:xfrm>
          <a:prstGeom prst="rect">
            <a:avLst/>
          </a:prstGeom>
          <a:noFill/>
          <a:ln w="9525">
            <a:noFill/>
            <a:miter lim="800000"/>
            <a:headEnd/>
            <a:tailEnd/>
          </a:ln>
        </p:spPr>
        <p:txBody>
          <a:bodyPr>
            <a:spAutoFit/>
          </a:bodyPr>
          <a:lstStyle/>
          <a:p>
            <a:pPr algn="just" eaLnBrk="0" hangingPunct="0">
              <a:lnSpc>
                <a:spcPct val="150000"/>
              </a:lnSpc>
            </a:pPr>
            <a:r>
              <a:rPr lang="en-US" sz="2800">
                <a:latin typeface="Times New Roman" pitchFamily="18" charset="0"/>
                <a:cs typeface="Times New Roman" pitchFamily="18" charset="0"/>
              </a:rPr>
              <a:t>Nếu        là một cấp số nhân thì kể từ số hạng thứ hai, bình phương của mỗi số hạng (trừ số hạng cuối đối với cấp số nhân hữu hạn) bằng tích của hai số hạng đứng kề nó trong dãy.</a:t>
            </a:r>
          </a:p>
          <a:p>
            <a:pPr eaLnBrk="0" hangingPunct="0">
              <a:lnSpc>
                <a:spcPct val="150000"/>
              </a:lnSpc>
            </a:pPr>
            <a:r>
              <a:rPr lang="en-US" sz="2800">
                <a:latin typeface="Times New Roman" pitchFamily="18" charset="0"/>
                <a:cs typeface="Times New Roman" pitchFamily="18" charset="0"/>
              </a:rPr>
              <a:t>Tức là: </a:t>
            </a:r>
          </a:p>
          <a:p>
            <a:pPr eaLnBrk="0" hangingPunct="0">
              <a:lnSpc>
                <a:spcPct val="150000"/>
              </a:lnSpc>
            </a:pPr>
            <a:endParaRPr lang="en-US">
              <a:latin typeface="Times New Roman" pitchFamily="18" charset="0"/>
              <a:cs typeface="Times New Roman" pitchFamily="18" charset="0"/>
            </a:endParaRPr>
          </a:p>
        </p:txBody>
      </p:sp>
      <p:graphicFrame>
        <p:nvGraphicFramePr>
          <p:cNvPr id="8" name="Object 52"/>
          <p:cNvGraphicFramePr>
            <a:graphicFrameLocks noChangeAspect="1"/>
          </p:cNvGraphicFramePr>
          <p:nvPr/>
        </p:nvGraphicFramePr>
        <p:xfrm>
          <a:off x="1808163" y="1844675"/>
          <a:ext cx="762000" cy="595313"/>
        </p:xfrm>
        <a:graphic>
          <a:graphicData uri="http://schemas.openxmlformats.org/presentationml/2006/ole">
            <p:oleObj spid="_x0000_s8244" name="Equation" r:id="rId3" imgW="291973" imgH="228501" progId="Equation.DSMT4">
              <p:embed/>
            </p:oleObj>
          </a:graphicData>
        </a:graphic>
      </p:graphicFrame>
      <p:sp>
        <p:nvSpPr>
          <p:cNvPr id="10" name="Rectangle 4"/>
          <p:cNvSpPr>
            <a:spLocks noChangeArrowheads="1"/>
          </p:cNvSpPr>
          <p:nvPr/>
        </p:nvSpPr>
        <p:spPr bwMode="auto">
          <a:xfrm>
            <a:off x="2392363" y="4303713"/>
            <a:ext cx="4419600" cy="838200"/>
          </a:xfrm>
          <a:prstGeom prst="rect">
            <a:avLst/>
          </a:prstGeom>
          <a:noFill/>
          <a:ln w="38100" cmpd="dbl">
            <a:solidFill>
              <a:srgbClr val="FF0000"/>
            </a:solidFill>
            <a:miter lim="800000"/>
            <a:headEnd/>
            <a:tailEnd/>
          </a:ln>
        </p:spPr>
        <p:txBody>
          <a:bodyPr wrap="none" anchor="ctr"/>
          <a:lstStyle/>
          <a:p>
            <a:endParaRPr lang="en-US">
              <a:latin typeface="Trebuchet MS" pitchFamily="34" charset="0"/>
            </a:endParaRPr>
          </a:p>
        </p:txBody>
      </p:sp>
      <p:graphicFrame>
        <p:nvGraphicFramePr>
          <p:cNvPr id="15" name="Object 53"/>
          <p:cNvGraphicFramePr>
            <a:graphicFrameLocks noChangeAspect="1"/>
          </p:cNvGraphicFramePr>
          <p:nvPr/>
        </p:nvGraphicFramePr>
        <p:xfrm>
          <a:off x="2570163" y="4275138"/>
          <a:ext cx="4064000" cy="854075"/>
        </p:xfrm>
        <a:graphic>
          <a:graphicData uri="http://schemas.openxmlformats.org/presentationml/2006/ole">
            <p:oleObj spid="_x0000_s8245" name="Equation" r:id="rId4" imgW="1333440" imgH="27936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6992938" cy="523875"/>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800" b="1">
                <a:solidFill>
                  <a:srgbClr val="FF0000"/>
                </a:solidFill>
                <a:latin typeface="Times New Roman" panose="02020603050405020304" pitchFamily="18" charset="0"/>
                <a:cs typeface="Times New Roman" panose="02020603050405020304" pitchFamily="18" charset="0"/>
              </a:rPr>
              <a:t>4</a:t>
            </a:r>
            <a:r>
              <a:rPr lang="en-US" sz="2800" b="1">
                <a:solidFill>
                  <a:srgbClr val="FF0000"/>
                </a:solidFill>
                <a:latin typeface="Times New Roman" panose="02020603050405020304" pitchFamily="18" charset="0"/>
                <a:cs typeface="Times New Roman" panose="02020603050405020304" pitchFamily="18" charset="0"/>
              </a:rPr>
              <a:t>. Tổng n số hạng đầu tiên của cấp số nhân</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6" name="Text Box 2"/>
          <p:cNvSpPr txBox="1">
            <a:spLocks noChangeArrowheads="1"/>
          </p:cNvSpPr>
          <p:nvPr/>
        </p:nvSpPr>
        <p:spPr bwMode="auto">
          <a:xfrm>
            <a:off x="1052513" y="1731963"/>
            <a:ext cx="9005887" cy="2030412"/>
          </a:xfrm>
          <a:prstGeom prst="rect">
            <a:avLst/>
          </a:prstGeom>
          <a:noFill/>
          <a:ln w="9525">
            <a:noFill/>
            <a:miter lim="800000"/>
            <a:headEnd/>
            <a:tailEnd/>
          </a:ln>
        </p:spPr>
        <p:txBody>
          <a:bodyPr>
            <a:spAutoFit/>
          </a:bodyPr>
          <a:lstStyle/>
          <a:p>
            <a:pPr algn="just" eaLnBrk="0" hangingPunct="0">
              <a:lnSpc>
                <a:spcPct val="150000"/>
              </a:lnSpc>
            </a:pPr>
            <a:r>
              <a:rPr lang="en-US" sz="2800">
                <a:latin typeface="Times New Roman" pitchFamily="18" charset="0"/>
                <a:cs typeface="Times New Roman" pitchFamily="18" charset="0"/>
              </a:rPr>
              <a:t>Giả sử         là một cấp số nhân với công bội         . </a:t>
            </a:r>
          </a:p>
          <a:p>
            <a:pPr eaLnBrk="0" hangingPunct="0">
              <a:lnSpc>
                <a:spcPct val="150000"/>
              </a:lnSpc>
            </a:pPr>
            <a:r>
              <a:rPr lang="en-US" sz="2800">
                <a:latin typeface="Times New Roman" pitchFamily="18" charset="0"/>
                <a:cs typeface="Times New Roman" pitchFamily="18" charset="0"/>
              </a:rPr>
              <a:t>Gọi      là tổng </a:t>
            </a:r>
            <a:r>
              <a:rPr lang="en-US" sz="2800" i="1">
                <a:latin typeface="Times New Roman" pitchFamily="18" charset="0"/>
                <a:cs typeface="Times New Roman" pitchFamily="18" charset="0"/>
              </a:rPr>
              <a:t>n</a:t>
            </a:r>
            <a:r>
              <a:rPr lang="en-US" sz="2800">
                <a:latin typeface="Times New Roman" pitchFamily="18" charset="0"/>
                <a:cs typeface="Times New Roman" pitchFamily="18" charset="0"/>
              </a:rPr>
              <a:t> số hạng đầu tiên (                                  ).</a:t>
            </a:r>
          </a:p>
          <a:p>
            <a:pPr eaLnBrk="0" hangingPunct="0">
              <a:lnSpc>
                <a:spcPct val="150000"/>
              </a:lnSpc>
            </a:pPr>
            <a:r>
              <a:rPr lang="en-US" sz="2800">
                <a:latin typeface="Times New Roman" pitchFamily="18" charset="0"/>
                <a:cs typeface="Times New Roman" pitchFamily="18" charset="0"/>
              </a:rPr>
              <a:t>Khi đó</a:t>
            </a:r>
          </a:p>
        </p:txBody>
      </p:sp>
      <p:graphicFrame>
        <p:nvGraphicFramePr>
          <p:cNvPr id="8" name="Object 128"/>
          <p:cNvGraphicFramePr>
            <a:graphicFrameLocks noChangeAspect="1"/>
          </p:cNvGraphicFramePr>
          <p:nvPr/>
        </p:nvGraphicFramePr>
        <p:xfrm>
          <a:off x="2155825" y="1844675"/>
          <a:ext cx="762000" cy="595313"/>
        </p:xfrm>
        <a:graphic>
          <a:graphicData uri="http://schemas.openxmlformats.org/presentationml/2006/ole">
            <p:oleObj spid="_x0000_s10368" name="Equation" r:id="rId3" imgW="291973" imgH="228501" progId="Equation.DSMT4">
              <p:embed/>
            </p:oleObj>
          </a:graphicData>
        </a:graphic>
      </p:graphicFrame>
      <p:sp>
        <p:nvSpPr>
          <p:cNvPr id="10" name="Rectangle 4"/>
          <p:cNvSpPr>
            <a:spLocks noChangeArrowheads="1"/>
          </p:cNvSpPr>
          <p:nvPr/>
        </p:nvSpPr>
        <p:spPr bwMode="auto">
          <a:xfrm>
            <a:off x="3170238" y="3492500"/>
            <a:ext cx="2565400" cy="1427163"/>
          </a:xfrm>
          <a:prstGeom prst="rect">
            <a:avLst/>
          </a:prstGeom>
          <a:noFill/>
          <a:ln w="38100" cmpd="dbl">
            <a:solidFill>
              <a:srgbClr val="FF0000"/>
            </a:solidFill>
            <a:miter lim="800000"/>
            <a:headEnd/>
            <a:tailEnd/>
          </a:ln>
        </p:spPr>
        <p:txBody>
          <a:bodyPr wrap="none" anchor="ctr"/>
          <a:lstStyle/>
          <a:p>
            <a:endParaRPr lang="en-US">
              <a:latin typeface="Trebuchet MS" pitchFamily="34" charset="0"/>
            </a:endParaRPr>
          </a:p>
        </p:txBody>
      </p:sp>
      <p:graphicFrame>
        <p:nvGraphicFramePr>
          <p:cNvPr id="3" name="Object 129"/>
          <p:cNvGraphicFramePr>
            <a:graphicFrameLocks noChangeAspect="1"/>
          </p:cNvGraphicFramePr>
          <p:nvPr/>
        </p:nvGraphicFramePr>
        <p:xfrm>
          <a:off x="7496175" y="1965325"/>
          <a:ext cx="736600" cy="406400"/>
        </p:xfrm>
        <a:graphic>
          <a:graphicData uri="http://schemas.openxmlformats.org/presentationml/2006/ole">
            <p:oleObj spid="_x0000_s10369" name="Equation" r:id="rId4" imgW="736560" imgH="406080" progId="Equation.DSMT4">
              <p:embed/>
            </p:oleObj>
          </a:graphicData>
        </a:graphic>
      </p:graphicFrame>
      <p:graphicFrame>
        <p:nvGraphicFramePr>
          <p:cNvPr id="5" name="Object 130"/>
          <p:cNvGraphicFramePr>
            <a:graphicFrameLocks noChangeAspect="1"/>
          </p:cNvGraphicFramePr>
          <p:nvPr/>
        </p:nvGraphicFramePr>
        <p:xfrm>
          <a:off x="1762125" y="2589213"/>
          <a:ext cx="368300" cy="444500"/>
        </p:xfrm>
        <a:graphic>
          <a:graphicData uri="http://schemas.openxmlformats.org/presentationml/2006/ole">
            <p:oleObj spid="_x0000_s10370" name="Equation" r:id="rId5" imgW="368280" imgH="444240" progId="Equation.DSMT4">
              <p:embed/>
            </p:oleObj>
          </a:graphicData>
        </a:graphic>
      </p:graphicFrame>
      <p:graphicFrame>
        <p:nvGraphicFramePr>
          <p:cNvPr id="11" name="Object 131"/>
          <p:cNvGraphicFramePr>
            <a:graphicFrameLocks noChangeAspect="1"/>
          </p:cNvGraphicFramePr>
          <p:nvPr/>
        </p:nvGraphicFramePr>
        <p:xfrm>
          <a:off x="6065838" y="2597150"/>
          <a:ext cx="2984500" cy="444500"/>
        </p:xfrm>
        <a:graphic>
          <a:graphicData uri="http://schemas.openxmlformats.org/presentationml/2006/ole">
            <p:oleObj spid="_x0000_s10371" name="Equation" r:id="rId6" imgW="2984400" imgH="444240" progId="Equation.DSMT4">
              <p:embed/>
            </p:oleObj>
          </a:graphicData>
        </a:graphic>
      </p:graphicFrame>
      <p:graphicFrame>
        <p:nvGraphicFramePr>
          <p:cNvPr id="7" name="Object 132"/>
          <p:cNvGraphicFramePr>
            <a:graphicFrameLocks noChangeAspect="1"/>
          </p:cNvGraphicFramePr>
          <p:nvPr/>
        </p:nvGraphicFramePr>
        <p:xfrm>
          <a:off x="3255963" y="3644900"/>
          <a:ext cx="2393950" cy="1117600"/>
        </p:xfrm>
        <a:graphic>
          <a:graphicData uri="http://schemas.openxmlformats.org/presentationml/2006/ole">
            <p:oleObj spid="_x0000_s10372" name="Equation" r:id="rId7" imgW="952200" imgH="444240" progId="Equation.DSMT4">
              <p:embed/>
            </p:oleObj>
          </a:graphicData>
        </a:graphic>
      </p:graphicFrame>
      <p:sp>
        <p:nvSpPr>
          <p:cNvPr id="12" name="TextBox 11"/>
          <p:cNvSpPr txBox="1"/>
          <p:nvPr/>
        </p:nvSpPr>
        <p:spPr>
          <a:xfrm>
            <a:off x="0" y="5126038"/>
            <a:ext cx="1624013" cy="538162"/>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2900" b="1">
                <a:solidFill>
                  <a:srgbClr val="FF0000"/>
                </a:solidFill>
                <a:latin typeface="Times New Roman" panose="02020603050405020304" pitchFamily="18" charset="0"/>
                <a:cs typeface="Times New Roman" panose="02020603050405020304" pitchFamily="18" charset="0"/>
              </a:rPr>
              <a:t>Chú ý</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13" name="Text Box 2"/>
          <p:cNvSpPr txBox="1">
            <a:spLocks noChangeArrowheads="1"/>
          </p:cNvSpPr>
          <p:nvPr/>
        </p:nvSpPr>
        <p:spPr bwMode="auto">
          <a:xfrm>
            <a:off x="1751013" y="5018088"/>
            <a:ext cx="9005887" cy="1385887"/>
          </a:xfrm>
          <a:prstGeom prst="rect">
            <a:avLst/>
          </a:prstGeom>
          <a:noFill/>
          <a:ln w="9525">
            <a:noFill/>
            <a:miter lim="800000"/>
            <a:headEnd/>
            <a:tailEnd/>
          </a:ln>
        </p:spPr>
        <p:txBody>
          <a:bodyPr>
            <a:spAutoFit/>
          </a:bodyPr>
          <a:lstStyle/>
          <a:p>
            <a:pPr algn="just" eaLnBrk="0" hangingPunct="0">
              <a:lnSpc>
                <a:spcPct val="150000"/>
              </a:lnSpc>
            </a:pPr>
            <a:r>
              <a:rPr lang="en-US" sz="2800">
                <a:latin typeface="Times New Roman" pitchFamily="18" charset="0"/>
                <a:cs typeface="Times New Roman" pitchFamily="18" charset="0"/>
              </a:rPr>
              <a:t>Nếu           thì cấp số nhân là                             </a:t>
            </a:r>
          </a:p>
          <a:p>
            <a:pPr algn="just" eaLnBrk="0" hangingPunct="0">
              <a:lnSpc>
                <a:spcPct val="150000"/>
              </a:lnSpc>
            </a:pPr>
            <a:r>
              <a:rPr lang="en-US" sz="2800">
                <a:latin typeface="Times New Roman" pitchFamily="18" charset="0"/>
                <a:cs typeface="Times New Roman" pitchFamily="18" charset="0"/>
              </a:rPr>
              <a:t>Khi đó</a:t>
            </a:r>
          </a:p>
        </p:txBody>
      </p:sp>
      <p:graphicFrame>
        <p:nvGraphicFramePr>
          <p:cNvPr id="14" name="Object 133"/>
          <p:cNvGraphicFramePr>
            <a:graphicFrameLocks noChangeAspect="1"/>
          </p:cNvGraphicFramePr>
          <p:nvPr/>
        </p:nvGraphicFramePr>
        <p:xfrm>
          <a:off x="2551113" y="5253038"/>
          <a:ext cx="736600" cy="406400"/>
        </p:xfrm>
        <a:graphic>
          <a:graphicData uri="http://schemas.openxmlformats.org/presentationml/2006/ole">
            <p:oleObj spid="_x0000_s10373" name="Equation" r:id="rId8" imgW="736560" imgH="406080" progId="Equation.DSMT4">
              <p:embed/>
            </p:oleObj>
          </a:graphicData>
        </a:graphic>
      </p:graphicFrame>
      <p:graphicFrame>
        <p:nvGraphicFramePr>
          <p:cNvPr id="15" name="Object 134"/>
          <p:cNvGraphicFramePr>
            <a:graphicFrameLocks noChangeAspect="1"/>
          </p:cNvGraphicFramePr>
          <p:nvPr/>
        </p:nvGraphicFramePr>
        <p:xfrm>
          <a:off x="6042025" y="5207000"/>
          <a:ext cx="2362200" cy="444500"/>
        </p:xfrm>
        <a:graphic>
          <a:graphicData uri="http://schemas.openxmlformats.org/presentationml/2006/ole">
            <p:oleObj spid="_x0000_s10374" name="Equation" r:id="rId9" imgW="2361960" imgH="444240" progId="Equation.DSMT4">
              <p:embed/>
            </p:oleObj>
          </a:graphicData>
        </a:graphic>
      </p:graphicFrame>
      <p:sp>
        <p:nvSpPr>
          <p:cNvPr id="16" name="Rectangle 4"/>
          <p:cNvSpPr>
            <a:spLocks noChangeArrowheads="1"/>
          </p:cNvSpPr>
          <p:nvPr/>
        </p:nvSpPr>
        <p:spPr bwMode="auto">
          <a:xfrm>
            <a:off x="3170238" y="5794375"/>
            <a:ext cx="1674812" cy="762000"/>
          </a:xfrm>
          <a:prstGeom prst="rect">
            <a:avLst/>
          </a:prstGeom>
          <a:noFill/>
          <a:ln w="38100" cmpd="dbl">
            <a:solidFill>
              <a:srgbClr val="FF0000"/>
            </a:solidFill>
            <a:miter lim="800000"/>
            <a:headEnd/>
            <a:tailEnd/>
          </a:ln>
        </p:spPr>
        <p:txBody>
          <a:bodyPr wrap="none" anchor="ctr"/>
          <a:lstStyle/>
          <a:p>
            <a:endParaRPr lang="en-US">
              <a:latin typeface="Trebuchet MS" pitchFamily="34" charset="0"/>
            </a:endParaRPr>
          </a:p>
        </p:txBody>
      </p:sp>
      <p:graphicFrame>
        <p:nvGraphicFramePr>
          <p:cNvPr id="17" name="Object 135"/>
          <p:cNvGraphicFramePr>
            <a:graphicFrameLocks noChangeAspect="1"/>
          </p:cNvGraphicFramePr>
          <p:nvPr/>
        </p:nvGraphicFramePr>
        <p:xfrm>
          <a:off x="3343275" y="5905500"/>
          <a:ext cx="1403350" cy="574675"/>
        </p:xfrm>
        <a:graphic>
          <a:graphicData uri="http://schemas.openxmlformats.org/presentationml/2006/ole">
            <p:oleObj spid="_x0000_s10375" name="Equation" r:id="rId10" imgW="55872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par>
                                <p:cTn id="19" presetID="16" presetClass="entr" presetSubtype="21"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par>
                                <p:cTn id="22" presetID="16" presetClass="entr" presetSubtype="21"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barn(inVertical)">
                                      <p:cBhvr>
                                        <p:cTn id="44" dur="500"/>
                                        <p:tgtEl>
                                          <p:spTgt spid="13"/>
                                        </p:tgtEl>
                                      </p:cBhvr>
                                    </p:animEffect>
                                  </p:childTnLst>
                                </p:cTn>
                              </p:par>
                              <p:par>
                                <p:cTn id="45" presetID="16" presetClass="entr" presetSubtype="21"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arn(inVertical)">
                                      <p:cBhvr>
                                        <p:cTn id="47" dur="500"/>
                                        <p:tgtEl>
                                          <p:spTgt spid="14"/>
                                        </p:tgtEl>
                                      </p:cBhvr>
                                    </p:animEffect>
                                  </p:childTnLst>
                                </p:cTn>
                              </p:par>
                              <p:par>
                                <p:cTn id="48" presetID="16" presetClass="entr" presetSubtype="21" fill="hold"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500" fill="hold"/>
                                        <p:tgtEl>
                                          <p:spTgt spid="17"/>
                                        </p:tgtEl>
                                        <p:attrNameLst>
                                          <p:attrName>ppt_x</p:attrName>
                                        </p:attrNameLst>
                                      </p:cBhvr>
                                      <p:tavLst>
                                        <p:tav tm="0">
                                          <p:val>
                                            <p:strVal val="#ppt_x"/>
                                          </p:val>
                                        </p:tav>
                                        <p:tav tm="100000">
                                          <p:val>
                                            <p:strVal val="#ppt_x"/>
                                          </p:val>
                                        </p:tav>
                                      </p:tavLst>
                                    </p:anim>
                                    <p:anim calcmode="lin" valueType="num">
                                      <p:cBhvr additive="base">
                                        <p:cTn id="6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10" grpId="0" animBg="1"/>
      <p:bldP spid="12" grpId="0" animBg="1"/>
      <p:bldP spid="13" grpId="0"/>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6992938" cy="523875"/>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800" b="1">
                <a:solidFill>
                  <a:srgbClr val="FF0000"/>
                </a:solidFill>
                <a:latin typeface="Times New Roman" panose="02020603050405020304" pitchFamily="18" charset="0"/>
                <a:cs typeface="Times New Roman" panose="02020603050405020304" pitchFamily="18" charset="0"/>
              </a:rPr>
              <a:t>4</a:t>
            </a:r>
            <a:r>
              <a:rPr lang="en-US" sz="2800" b="1">
                <a:solidFill>
                  <a:srgbClr val="FF0000"/>
                </a:solidFill>
                <a:latin typeface="Times New Roman" panose="02020603050405020304" pitchFamily="18" charset="0"/>
                <a:cs typeface="Times New Roman" panose="02020603050405020304" pitchFamily="18" charset="0"/>
              </a:rPr>
              <a:t>. Tổng n số hạng đầu tiên của cấp số nhân</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10" name="Rectangle 4"/>
          <p:cNvSpPr>
            <a:spLocks noChangeArrowheads="1"/>
          </p:cNvSpPr>
          <p:nvPr/>
        </p:nvSpPr>
        <p:spPr bwMode="auto">
          <a:xfrm>
            <a:off x="14288" y="2779713"/>
            <a:ext cx="2566987" cy="1427162"/>
          </a:xfrm>
          <a:prstGeom prst="rect">
            <a:avLst/>
          </a:prstGeom>
          <a:noFill/>
          <a:ln w="38100" cmpd="dbl">
            <a:solidFill>
              <a:srgbClr val="FF0000"/>
            </a:solidFill>
            <a:miter lim="800000"/>
            <a:headEnd/>
            <a:tailEnd/>
          </a:ln>
        </p:spPr>
        <p:txBody>
          <a:bodyPr wrap="none" anchor="ctr"/>
          <a:lstStyle/>
          <a:p>
            <a:endParaRPr lang="en-US">
              <a:latin typeface="Trebuchet MS" pitchFamily="34" charset="0"/>
            </a:endParaRPr>
          </a:p>
        </p:txBody>
      </p:sp>
      <p:graphicFrame>
        <p:nvGraphicFramePr>
          <p:cNvPr id="7" name="Object 83"/>
          <p:cNvGraphicFramePr>
            <a:graphicFrameLocks noChangeAspect="1"/>
          </p:cNvGraphicFramePr>
          <p:nvPr/>
        </p:nvGraphicFramePr>
        <p:xfrm>
          <a:off x="100013" y="2933700"/>
          <a:ext cx="2393950" cy="1117600"/>
        </p:xfrm>
        <a:graphic>
          <a:graphicData uri="http://schemas.openxmlformats.org/presentationml/2006/ole">
            <p:oleObj spid="_x0000_s11347" name="Equation" r:id="rId3" imgW="952200" imgH="444240" progId="Equation.DSMT4">
              <p:embed/>
            </p:oleObj>
          </a:graphicData>
        </a:graphic>
      </p:graphicFrame>
      <p:sp>
        <p:nvSpPr>
          <p:cNvPr id="12" name="TextBox 11"/>
          <p:cNvSpPr txBox="1"/>
          <p:nvPr/>
        </p:nvSpPr>
        <p:spPr>
          <a:xfrm>
            <a:off x="0" y="1522413"/>
            <a:ext cx="10020300" cy="954087"/>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800">
                <a:solidFill>
                  <a:schemeClr val="accent2">
                    <a:lumMod val="50000"/>
                  </a:schemeClr>
                </a:solidFill>
                <a:latin typeface="Times New Roman" panose="02020603050405020304" pitchFamily="18" charset="0"/>
                <a:cs typeface="Times New Roman" panose="02020603050405020304" pitchFamily="18" charset="0"/>
              </a:rPr>
              <a:t>Ví dụ 3. Cho cấp số nhân         có                      . Tính tổng 6 số hạng đầu tiên của cấp số nhân.   </a:t>
            </a:r>
            <a:endParaRPr lang="en-US" sz="2800">
              <a:solidFill>
                <a:schemeClr val="accent2">
                  <a:lumMod val="50000"/>
                </a:schemeClr>
              </a:solidFill>
              <a:latin typeface="Times New Roman" panose="02020603050405020304" pitchFamily="18" charset="0"/>
              <a:cs typeface="Times New Roman" panose="02020603050405020304" pitchFamily="18" charset="0"/>
            </a:endParaRPr>
          </a:p>
        </p:txBody>
      </p:sp>
      <p:graphicFrame>
        <p:nvGraphicFramePr>
          <p:cNvPr id="13" name="Object 84"/>
          <p:cNvGraphicFramePr>
            <a:graphicFrameLocks noChangeAspect="1"/>
          </p:cNvGraphicFramePr>
          <p:nvPr/>
        </p:nvGraphicFramePr>
        <p:xfrm>
          <a:off x="3729038" y="1520825"/>
          <a:ext cx="762000" cy="596900"/>
        </p:xfrm>
        <a:graphic>
          <a:graphicData uri="http://schemas.openxmlformats.org/presentationml/2006/ole">
            <p:oleObj spid="_x0000_s11348" name="Equation" r:id="rId4" imgW="291960" imgH="228600" progId="Equation.DSMT4">
              <p:embed/>
            </p:oleObj>
          </a:graphicData>
        </a:graphic>
      </p:graphicFrame>
      <p:graphicFrame>
        <p:nvGraphicFramePr>
          <p:cNvPr id="14" name="Object 85"/>
          <p:cNvGraphicFramePr>
            <a:graphicFrameLocks noChangeAspect="1"/>
          </p:cNvGraphicFramePr>
          <p:nvPr/>
        </p:nvGraphicFramePr>
        <p:xfrm>
          <a:off x="4862513" y="1531938"/>
          <a:ext cx="1982787" cy="585787"/>
        </p:xfrm>
        <a:graphic>
          <a:graphicData uri="http://schemas.openxmlformats.org/presentationml/2006/ole">
            <p:oleObj spid="_x0000_s11349" name="Equation" r:id="rId5" imgW="774360" imgH="228600" progId="Equation.DSMT4">
              <p:embed/>
            </p:oleObj>
          </a:graphicData>
        </a:graphic>
      </p:graphicFrame>
      <p:sp>
        <p:nvSpPr>
          <p:cNvPr id="15" name="TextBox 14"/>
          <p:cNvSpPr txBox="1"/>
          <p:nvPr/>
        </p:nvSpPr>
        <p:spPr>
          <a:xfrm>
            <a:off x="4608513" y="2620963"/>
            <a:ext cx="801687" cy="522287"/>
          </a:xfrm>
          <a:prstGeom prst="rect">
            <a:avLst/>
          </a:prstGeom>
          <a:noFill/>
        </p:spPr>
        <p:txBody>
          <a:bodyPr wrap="none">
            <a:spAutoFit/>
          </a:bodyPr>
          <a:lstStyle/>
          <a:p>
            <a:pPr fontAlgn="auto">
              <a:spcBef>
                <a:spcPts val="0"/>
              </a:spcBef>
              <a:spcAft>
                <a:spcPts val="0"/>
              </a:spcAft>
              <a:defRPr/>
            </a:pPr>
            <a:r>
              <a:rPr lang="en-US" sz="2800" u="sng">
                <a:solidFill>
                  <a:schemeClr val="accent2">
                    <a:lumMod val="75000"/>
                  </a:schemeClr>
                </a:solidFill>
                <a:latin typeface="Times New Roman" panose="02020603050405020304" pitchFamily="18" charset="0"/>
                <a:cs typeface="Times New Roman" panose="02020603050405020304" pitchFamily="18" charset="0"/>
              </a:rPr>
              <a:t>Giải</a:t>
            </a:r>
            <a:endParaRPr lang="en-US" sz="2800" u="sng">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16" name="Object 86"/>
          <p:cNvGraphicFramePr>
            <a:graphicFrameLocks noChangeAspect="1"/>
          </p:cNvGraphicFramePr>
          <p:nvPr/>
        </p:nvGraphicFramePr>
        <p:xfrm>
          <a:off x="2933700" y="3492500"/>
          <a:ext cx="5170488" cy="1117600"/>
        </p:xfrm>
        <a:graphic>
          <a:graphicData uri="http://schemas.openxmlformats.org/presentationml/2006/ole">
            <p:oleObj spid="_x0000_s11350" name="Equation" r:id="rId6" imgW="2057400" imgH="4442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5">
                                            <p:txEl>
                                              <p:pRg st="0" end="0"/>
                                            </p:txEl>
                                          </p:spTgt>
                                        </p:tgtEl>
                                        <p:attrNameLst>
                                          <p:attrName>style.visibility</p:attrName>
                                        </p:attrNameLst>
                                      </p:cBhvr>
                                      <p:to>
                                        <p:strVal val="visible"/>
                                      </p:to>
                                    </p:set>
                                    <p:animEffect transition="in" filter="wipe(down)">
                                      <p:cBhvr>
                                        <p:cTn id="18" dur="500"/>
                                        <p:tgtEl>
                                          <p:spTgt spid="1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arn(inVertical)">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2036763" cy="538163"/>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2900" b="1">
                <a:solidFill>
                  <a:srgbClr val="FF0000"/>
                </a:solidFill>
                <a:latin typeface="Times New Roman" panose="02020603050405020304" pitchFamily="18" charset="0"/>
                <a:cs typeface="Times New Roman" panose="02020603050405020304" pitchFamily="18" charset="0"/>
              </a:rPr>
              <a:t>Củng cố</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0" y="1704975"/>
            <a:ext cx="2716213" cy="55245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sz="2900" b="1">
                <a:solidFill>
                  <a:schemeClr val="accent2">
                    <a:lumMod val="75000"/>
                  </a:schemeClr>
                </a:solidFill>
                <a:latin typeface="Times New Roman" panose="02020603050405020304" pitchFamily="18" charset="0"/>
                <a:cs typeface="Times New Roman" panose="02020603050405020304" pitchFamily="18" charset="0"/>
              </a:rPr>
              <a:t>1. Định nghĩa:</a:t>
            </a:r>
            <a:endParaRPr lang="en-US" sz="2900" b="1">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12378" name="Object 90"/>
          <p:cNvGraphicFramePr>
            <a:graphicFrameLocks noChangeAspect="1"/>
          </p:cNvGraphicFramePr>
          <p:nvPr/>
        </p:nvGraphicFramePr>
        <p:xfrm>
          <a:off x="2609850" y="1716088"/>
          <a:ext cx="660400" cy="520700"/>
        </p:xfrm>
        <a:graphic>
          <a:graphicData uri="http://schemas.openxmlformats.org/presentationml/2006/ole">
            <p:oleObj spid="_x0000_s12378" name="Equation" r:id="rId3" imgW="660240" imgH="520560" progId="Equation.DSMT4">
              <p:embed/>
            </p:oleObj>
          </a:graphicData>
        </a:graphic>
      </p:graphicFrame>
      <p:sp>
        <p:nvSpPr>
          <p:cNvPr id="12386" name="TextBox 13"/>
          <p:cNvSpPr txBox="1">
            <a:spLocks noChangeArrowheads="1"/>
          </p:cNvSpPr>
          <p:nvPr/>
        </p:nvSpPr>
        <p:spPr bwMode="auto">
          <a:xfrm>
            <a:off x="2444750" y="1700213"/>
            <a:ext cx="6867525" cy="554037"/>
          </a:xfrm>
          <a:prstGeom prst="rect">
            <a:avLst/>
          </a:prstGeom>
          <a:noFill/>
          <a:ln w="9525">
            <a:solidFill>
              <a:srgbClr val="FF0000"/>
            </a:solidFill>
            <a:miter lim="800000"/>
            <a:headEnd/>
            <a:tailEnd/>
          </a:ln>
        </p:spPr>
        <p:txBody>
          <a:bodyPr>
            <a:spAutoFit/>
          </a:bodyPr>
          <a:lstStyle/>
          <a:p>
            <a:r>
              <a:rPr lang="en-US" sz="3000">
                <a:solidFill>
                  <a:srgbClr val="FF0000"/>
                </a:solidFill>
                <a:latin typeface="Times New Roman" pitchFamily="18" charset="0"/>
                <a:cs typeface="Times New Roman" pitchFamily="18" charset="0"/>
              </a:rPr>
              <a:t>         là cấp số nhân                                                           </a:t>
            </a:r>
          </a:p>
        </p:txBody>
      </p:sp>
      <p:graphicFrame>
        <p:nvGraphicFramePr>
          <p:cNvPr id="12379" name="Object 91"/>
          <p:cNvGraphicFramePr>
            <a:graphicFrameLocks noChangeAspect="1"/>
          </p:cNvGraphicFramePr>
          <p:nvPr/>
        </p:nvGraphicFramePr>
        <p:xfrm>
          <a:off x="5751513" y="1809750"/>
          <a:ext cx="3327400" cy="444500"/>
        </p:xfrm>
        <a:graphic>
          <a:graphicData uri="http://schemas.openxmlformats.org/presentationml/2006/ole">
            <p:oleObj spid="_x0000_s12379" name="Equation" r:id="rId4" imgW="3327120" imgH="444240" progId="Equation.DSMT4">
              <p:embed/>
            </p:oleObj>
          </a:graphicData>
        </a:graphic>
      </p:graphicFrame>
      <p:sp>
        <p:nvSpPr>
          <p:cNvPr id="26" name="TextBox 25"/>
          <p:cNvSpPr txBox="1"/>
          <p:nvPr/>
        </p:nvSpPr>
        <p:spPr>
          <a:xfrm>
            <a:off x="0" y="2565400"/>
            <a:ext cx="3567113" cy="5381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chemeClr val="accent2">
                    <a:lumMod val="75000"/>
                  </a:schemeClr>
                </a:solidFill>
                <a:latin typeface="Times New Roman" panose="02020603050405020304" pitchFamily="18" charset="0"/>
                <a:cs typeface="Times New Roman" panose="02020603050405020304" pitchFamily="18" charset="0"/>
              </a:rPr>
              <a:t>2</a:t>
            </a:r>
            <a:r>
              <a:rPr lang="en-US" sz="2900" b="1">
                <a:solidFill>
                  <a:schemeClr val="accent2">
                    <a:lumMod val="75000"/>
                  </a:schemeClr>
                </a:solidFill>
                <a:latin typeface="Times New Roman" panose="02020603050405020304" pitchFamily="18" charset="0"/>
                <a:cs typeface="Times New Roman" panose="02020603050405020304" pitchFamily="18" charset="0"/>
              </a:rPr>
              <a:t>. Số hạng tổng quát:</a:t>
            </a:r>
            <a:endParaRPr lang="en-US" sz="2900" b="1">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12380" name="Object 92"/>
          <p:cNvGraphicFramePr>
            <a:graphicFrameLocks noChangeAspect="1"/>
          </p:cNvGraphicFramePr>
          <p:nvPr/>
        </p:nvGraphicFramePr>
        <p:xfrm>
          <a:off x="3567113" y="2481263"/>
          <a:ext cx="2544762" cy="708025"/>
        </p:xfrm>
        <a:graphic>
          <a:graphicData uri="http://schemas.openxmlformats.org/presentationml/2006/ole">
            <p:oleObj spid="_x0000_s12380" name="Equation" r:id="rId5" imgW="698400" imgH="241200" progId="Equation.DSMT4">
              <p:embed/>
            </p:oleObj>
          </a:graphicData>
        </a:graphic>
      </p:graphicFrame>
      <p:sp>
        <p:nvSpPr>
          <p:cNvPr id="12388" name="TextBox 28"/>
          <p:cNvSpPr txBox="1">
            <a:spLocks noChangeArrowheads="1"/>
          </p:cNvSpPr>
          <p:nvPr/>
        </p:nvSpPr>
        <p:spPr bwMode="auto">
          <a:xfrm>
            <a:off x="3567113" y="2589213"/>
            <a:ext cx="2544762" cy="554037"/>
          </a:xfrm>
          <a:prstGeom prst="rect">
            <a:avLst/>
          </a:prstGeom>
          <a:noFill/>
          <a:ln w="9525">
            <a:solidFill>
              <a:srgbClr val="FF0000"/>
            </a:solidFill>
            <a:miter lim="800000"/>
            <a:headEnd/>
            <a:tailEnd/>
          </a:ln>
        </p:spPr>
        <p:txBody>
          <a:bodyPr>
            <a:spAutoFit/>
          </a:bodyPr>
          <a:lstStyle/>
          <a:p>
            <a:r>
              <a:rPr lang="en-US" sz="3000">
                <a:solidFill>
                  <a:srgbClr val="FF0000"/>
                </a:solidFill>
                <a:latin typeface="Times New Roman" pitchFamily="18" charset="0"/>
                <a:cs typeface="Times New Roman" pitchFamily="18" charset="0"/>
              </a:rPr>
              <a:t>                                                                   </a:t>
            </a:r>
          </a:p>
        </p:txBody>
      </p:sp>
      <p:sp>
        <p:nvSpPr>
          <p:cNvPr id="30" name="TextBox 29"/>
          <p:cNvSpPr txBox="1"/>
          <p:nvPr/>
        </p:nvSpPr>
        <p:spPr>
          <a:xfrm>
            <a:off x="0" y="3519488"/>
            <a:ext cx="2227263" cy="5397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chemeClr val="accent2">
                    <a:lumMod val="75000"/>
                  </a:schemeClr>
                </a:solidFill>
                <a:latin typeface="Times New Roman" panose="02020603050405020304" pitchFamily="18" charset="0"/>
                <a:cs typeface="Times New Roman" panose="02020603050405020304" pitchFamily="18" charset="0"/>
              </a:rPr>
              <a:t>3. Tính chất:</a:t>
            </a:r>
            <a:endParaRPr lang="en-US" sz="2900" b="1">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1" name="Rectangle 4"/>
          <p:cNvSpPr>
            <a:spLocks noChangeArrowheads="1"/>
          </p:cNvSpPr>
          <p:nvPr/>
        </p:nvSpPr>
        <p:spPr bwMode="auto">
          <a:xfrm>
            <a:off x="2227263" y="3411538"/>
            <a:ext cx="4419600" cy="838200"/>
          </a:xfrm>
          <a:prstGeom prst="rect">
            <a:avLst/>
          </a:prstGeom>
          <a:ln>
            <a:solidFill>
              <a:srgbClr val="FF0000"/>
            </a:solidFill>
            <a:headEnd/>
            <a:tailEnd/>
          </a:ln>
          <a:extLst/>
        </p:spPr>
        <p:style>
          <a:lnRef idx="2">
            <a:schemeClr val="dk1"/>
          </a:lnRef>
          <a:fillRef idx="1">
            <a:schemeClr val="lt1"/>
          </a:fillRef>
          <a:effectRef idx="0">
            <a:schemeClr val="dk1"/>
          </a:effectRef>
          <a:fontRef idx="minor">
            <a:schemeClr val="dk1"/>
          </a:fontRef>
        </p:style>
        <p:txBody>
          <a:bodyPr wrap="none" anchor="ctr"/>
          <a:lstStyle/>
          <a:p>
            <a:pPr fontAlgn="auto">
              <a:spcBef>
                <a:spcPts val="0"/>
              </a:spcBef>
              <a:spcAft>
                <a:spcPts val="0"/>
              </a:spcAft>
              <a:defRPr/>
            </a:pPr>
            <a:endParaRPr lang="en-US"/>
          </a:p>
        </p:txBody>
      </p:sp>
      <p:graphicFrame>
        <p:nvGraphicFramePr>
          <p:cNvPr id="12381" name="Object 93"/>
          <p:cNvGraphicFramePr>
            <a:graphicFrameLocks noChangeAspect="1"/>
          </p:cNvGraphicFramePr>
          <p:nvPr/>
        </p:nvGraphicFramePr>
        <p:xfrm>
          <a:off x="2405063" y="3367088"/>
          <a:ext cx="4064000" cy="854075"/>
        </p:xfrm>
        <a:graphic>
          <a:graphicData uri="http://schemas.openxmlformats.org/presentationml/2006/ole">
            <p:oleObj spid="_x0000_s12381" name="Equation" r:id="rId6" imgW="1333440" imgH="279360" progId="Equation.DSMT4">
              <p:embed/>
            </p:oleObj>
          </a:graphicData>
        </a:graphic>
      </p:graphicFrame>
      <p:sp>
        <p:nvSpPr>
          <p:cNvPr id="33" name="TextBox 32"/>
          <p:cNvSpPr txBox="1"/>
          <p:nvPr/>
        </p:nvSpPr>
        <p:spPr>
          <a:xfrm>
            <a:off x="0" y="4883150"/>
            <a:ext cx="6992938" cy="5238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800" b="1">
                <a:solidFill>
                  <a:schemeClr val="accent2">
                    <a:lumMod val="75000"/>
                  </a:schemeClr>
                </a:solidFill>
                <a:latin typeface="Times New Roman" panose="02020603050405020304" pitchFamily="18" charset="0"/>
                <a:cs typeface="Times New Roman" panose="02020603050405020304" pitchFamily="18" charset="0"/>
              </a:rPr>
              <a:t>4</a:t>
            </a:r>
            <a:r>
              <a:rPr lang="en-US" sz="2800" b="1">
                <a:solidFill>
                  <a:schemeClr val="accent2">
                    <a:lumMod val="75000"/>
                  </a:schemeClr>
                </a:solidFill>
                <a:latin typeface="Times New Roman" panose="02020603050405020304" pitchFamily="18" charset="0"/>
                <a:cs typeface="Times New Roman" panose="02020603050405020304" pitchFamily="18" charset="0"/>
              </a:rPr>
              <a:t>. Tổng n số hạng đầu tiên của cấp số nhân:</a:t>
            </a:r>
            <a:endParaRPr lang="en-US" sz="2800" b="1">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4" name="Rectangle 4"/>
          <p:cNvSpPr>
            <a:spLocks noChangeArrowheads="1"/>
          </p:cNvSpPr>
          <p:nvPr/>
        </p:nvSpPr>
        <p:spPr bwMode="auto">
          <a:xfrm>
            <a:off x="6810375" y="4394200"/>
            <a:ext cx="2565400" cy="1427163"/>
          </a:xfrm>
          <a:prstGeom prst="rect">
            <a:avLst/>
          </a:prstGeom>
          <a:ln>
            <a:solidFill>
              <a:srgbClr val="FF0000"/>
            </a:solidFill>
            <a:headEnd/>
            <a:tailEnd/>
          </a:ln>
          <a:extLst/>
        </p:spPr>
        <p:style>
          <a:lnRef idx="2">
            <a:schemeClr val="dk1"/>
          </a:lnRef>
          <a:fillRef idx="1">
            <a:schemeClr val="lt1"/>
          </a:fillRef>
          <a:effectRef idx="0">
            <a:schemeClr val="dk1"/>
          </a:effectRef>
          <a:fontRef idx="minor">
            <a:schemeClr val="dk1"/>
          </a:fontRef>
        </p:style>
        <p:txBody>
          <a:bodyPr wrap="none" anchor="ctr"/>
          <a:lstStyle/>
          <a:p>
            <a:pPr fontAlgn="auto">
              <a:spcBef>
                <a:spcPts val="0"/>
              </a:spcBef>
              <a:spcAft>
                <a:spcPts val="0"/>
              </a:spcAft>
              <a:defRPr/>
            </a:pPr>
            <a:endParaRPr lang="en-US"/>
          </a:p>
        </p:txBody>
      </p:sp>
      <p:graphicFrame>
        <p:nvGraphicFramePr>
          <p:cNvPr id="12382" name="Object 94"/>
          <p:cNvGraphicFramePr>
            <a:graphicFrameLocks noChangeAspect="1"/>
          </p:cNvGraphicFramePr>
          <p:nvPr/>
        </p:nvGraphicFramePr>
        <p:xfrm>
          <a:off x="6896100" y="4586288"/>
          <a:ext cx="2393950" cy="1117600"/>
        </p:xfrm>
        <a:graphic>
          <a:graphicData uri="http://schemas.openxmlformats.org/presentationml/2006/ole">
            <p:oleObj spid="_x0000_s12382" name="Equation" r:id="rId7" imgW="952200" imgH="44424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2036763" cy="538163"/>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2900" b="1">
                <a:solidFill>
                  <a:srgbClr val="FF0000"/>
                </a:solidFill>
                <a:latin typeface="Times New Roman" panose="02020603050405020304" pitchFamily="18" charset="0"/>
                <a:cs typeface="Times New Roman" panose="02020603050405020304" pitchFamily="18" charset="0"/>
              </a:rPr>
              <a:t>Củng cố</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0" y="1546225"/>
            <a:ext cx="6564313" cy="539750"/>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a:solidFill>
                  <a:schemeClr val="accent2">
                    <a:lumMod val="75000"/>
                  </a:schemeClr>
                </a:solidFill>
                <a:latin typeface="Times New Roman" panose="02020603050405020304" pitchFamily="18" charset="0"/>
                <a:cs typeface="Times New Roman" panose="02020603050405020304" pitchFamily="18" charset="0"/>
              </a:rPr>
              <a:t>Câu 1. Dãy số nào sau đây là cấp số nhân ?  </a:t>
            </a:r>
            <a:endParaRPr lang="en-US" sz="290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Flowchart: Connector 2"/>
          <p:cNvSpPr/>
          <p:nvPr/>
        </p:nvSpPr>
        <p:spPr>
          <a:xfrm>
            <a:off x="573088" y="2330450"/>
            <a:ext cx="560387" cy="587375"/>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A</a:t>
            </a:r>
          </a:p>
        </p:txBody>
      </p:sp>
      <p:sp>
        <p:nvSpPr>
          <p:cNvPr id="19" name="Flowchart: Connector 18"/>
          <p:cNvSpPr/>
          <p:nvPr/>
        </p:nvSpPr>
        <p:spPr>
          <a:xfrm>
            <a:off x="573088" y="3163888"/>
            <a:ext cx="560387" cy="585787"/>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C</a:t>
            </a:r>
            <a:endParaRPr lang="en-US" sz="2800">
              <a:latin typeface="Times New Roman" panose="02020603050405020304" pitchFamily="18" charset="0"/>
              <a:cs typeface="Times New Roman" panose="02020603050405020304" pitchFamily="18" charset="0"/>
            </a:endParaRPr>
          </a:p>
        </p:txBody>
      </p:sp>
      <p:sp>
        <p:nvSpPr>
          <p:cNvPr id="20" name="Flowchart: Connector 19"/>
          <p:cNvSpPr/>
          <p:nvPr/>
        </p:nvSpPr>
        <p:spPr>
          <a:xfrm>
            <a:off x="6284913" y="2330450"/>
            <a:ext cx="558800" cy="587375"/>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B</a:t>
            </a:r>
            <a:endParaRPr lang="en-US" sz="2800">
              <a:latin typeface="Times New Roman" panose="02020603050405020304" pitchFamily="18" charset="0"/>
              <a:cs typeface="Times New Roman" panose="02020603050405020304" pitchFamily="18" charset="0"/>
            </a:endParaRPr>
          </a:p>
        </p:txBody>
      </p:sp>
      <p:sp>
        <p:nvSpPr>
          <p:cNvPr id="21" name="Flowchart: Connector 20"/>
          <p:cNvSpPr/>
          <p:nvPr/>
        </p:nvSpPr>
        <p:spPr>
          <a:xfrm>
            <a:off x="6284913" y="3167063"/>
            <a:ext cx="558800" cy="585787"/>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D</a:t>
            </a:r>
            <a:endParaRPr lang="en-US" sz="2800">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1333500" y="2362200"/>
            <a:ext cx="2287588"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2; 4; 8; 16; 24.</a:t>
            </a:r>
          </a:p>
        </p:txBody>
      </p:sp>
      <p:sp>
        <p:nvSpPr>
          <p:cNvPr id="24" name="TextBox 23"/>
          <p:cNvSpPr txBox="1">
            <a:spLocks noChangeArrowheads="1"/>
          </p:cNvSpPr>
          <p:nvPr/>
        </p:nvSpPr>
        <p:spPr bwMode="auto">
          <a:xfrm>
            <a:off x="7019925" y="2330450"/>
            <a:ext cx="2649538"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1; -3; 9; -27; -81.</a:t>
            </a:r>
          </a:p>
        </p:txBody>
      </p:sp>
      <p:sp>
        <p:nvSpPr>
          <p:cNvPr id="25" name="TextBox 24"/>
          <p:cNvSpPr txBox="1">
            <a:spLocks noChangeArrowheads="1"/>
          </p:cNvSpPr>
          <p:nvPr/>
        </p:nvSpPr>
        <p:spPr bwMode="auto">
          <a:xfrm>
            <a:off x="1333500" y="3195638"/>
            <a:ext cx="2468563" cy="522287"/>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-1; 2; -4; 8; -16.</a:t>
            </a:r>
          </a:p>
        </p:txBody>
      </p:sp>
      <p:sp>
        <p:nvSpPr>
          <p:cNvPr id="28" name="TextBox 27"/>
          <p:cNvSpPr txBox="1">
            <a:spLocks noChangeArrowheads="1"/>
          </p:cNvSpPr>
          <p:nvPr/>
        </p:nvSpPr>
        <p:spPr bwMode="auto">
          <a:xfrm>
            <a:off x="7038975" y="3195638"/>
            <a:ext cx="2287588" cy="522287"/>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1; 3; 9; 27; 45.</a:t>
            </a:r>
          </a:p>
        </p:txBody>
      </p:sp>
      <p:sp>
        <p:nvSpPr>
          <p:cNvPr id="36" name="TextBox 35"/>
          <p:cNvSpPr txBox="1"/>
          <p:nvPr/>
        </p:nvSpPr>
        <p:spPr>
          <a:xfrm>
            <a:off x="0" y="4057650"/>
            <a:ext cx="10112375" cy="538163"/>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a:solidFill>
                  <a:schemeClr val="accent2">
                    <a:lumMod val="75000"/>
                  </a:schemeClr>
                </a:solidFill>
                <a:latin typeface="Times New Roman" panose="02020603050405020304" pitchFamily="18" charset="0"/>
                <a:cs typeface="Times New Roman" panose="02020603050405020304" pitchFamily="18" charset="0"/>
              </a:rPr>
              <a:t>Câu 2. Cho cấp số nhân         có                        . Số hạng thứ 8 bằng              </a:t>
            </a:r>
            <a:endParaRPr lang="en-US" sz="2900">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37" name="Object 26"/>
          <p:cNvGraphicFramePr>
            <a:graphicFrameLocks noChangeAspect="1"/>
          </p:cNvGraphicFramePr>
          <p:nvPr/>
        </p:nvGraphicFramePr>
        <p:xfrm>
          <a:off x="3621088" y="4070350"/>
          <a:ext cx="762000" cy="596900"/>
        </p:xfrm>
        <a:graphic>
          <a:graphicData uri="http://schemas.openxmlformats.org/presentationml/2006/ole">
            <p:oleObj spid="_x0000_s13338" name="Equation" r:id="rId3" imgW="291960" imgH="228600" progId="Equation.DSMT4">
              <p:embed/>
            </p:oleObj>
          </a:graphicData>
        </a:graphic>
      </p:graphicFrame>
      <p:graphicFrame>
        <p:nvGraphicFramePr>
          <p:cNvPr id="38" name="Object 27"/>
          <p:cNvGraphicFramePr>
            <a:graphicFrameLocks noChangeAspect="1"/>
          </p:cNvGraphicFramePr>
          <p:nvPr/>
        </p:nvGraphicFramePr>
        <p:xfrm>
          <a:off x="4826000" y="4070350"/>
          <a:ext cx="2241550" cy="584200"/>
        </p:xfrm>
        <a:graphic>
          <a:graphicData uri="http://schemas.openxmlformats.org/presentationml/2006/ole">
            <p:oleObj spid="_x0000_s13339" name="Equation" r:id="rId4" imgW="876240" imgH="228600" progId="Equation.DSMT4">
              <p:embed/>
            </p:oleObj>
          </a:graphicData>
        </a:graphic>
      </p:graphicFrame>
      <p:sp>
        <p:nvSpPr>
          <p:cNvPr id="40" name="Flowchart: Connector 39"/>
          <p:cNvSpPr/>
          <p:nvPr/>
        </p:nvSpPr>
        <p:spPr>
          <a:xfrm>
            <a:off x="573088" y="4889500"/>
            <a:ext cx="560387" cy="587375"/>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A</a:t>
            </a:r>
          </a:p>
        </p:txBody>
      </p:sp>
      <p:sp>
        <p:nvSpPr>
          <p:cNvPr id="41" name="Flowchart: Connector 40"/>
          <p:cNvSpPr/>
          <p:nvPr/>
        </p:nvSpPr>
        <p:spPr>
          <a:xfrm>
            <a:off x="6284913" y="4889500"/>
            <a:ext cx="558800" cy="587375"/>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B</a:t>
            </a:r>
            <a:endParaRPr lang="en-US" sz="2800">
              <a:latin typeface="Times New Roman" panose="02020603050405020304" pitchFamily="18" charset="0"/>
              <a:cs typeface="Times New Roman" panose="02020603050405020304" pitchFamily="18" charset="0"/>
            </a:endParaRPr>
          </a:p>
        </p:txBody>
      </p:sp>
      <p:sp>
        <p:nvSpPr>
          <p:cNvPr id="42" name="Flowchart: Connector 41"/>
          <p:cNvSpPr/>
          <p:nvPr/>
        </p:nvSpPr>
        <p:spPr>
          <a:xfrm>
            <a:off x="573088" y="5721350"/>
            <a:ext cx="560387" cy="585788"/>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C</a:t>
            </a:r>
            <a:endParaRPr lang="en-US" sz="2800">
              <a:latin typeface="Times New Roman" panose="02020603050405020304" pitchFamily="18" charset="0"/>
              <a:cs typeface="Times New Roman" panose="02020603050405020304" pitchFamily="18" charset="0"/>
            </a:endParaRPr>
          </a:p>
        </p:txBody>
      </p:sp>
      <p:sp>
        <p:nvSpPr>
          <p:cNvPr id="43" name="Flowchart: Connector 42"/>
          <p:cNvSpPr/>
          <p:nvPr/>
        </p:nvSpPr>
        <p:spPr>
          <a:xfrm>
            <a:off x="6284913" y="5711825"/>
            <a:ext cx="558800" cy="585788"/>
          </a:xfrm>
          <a:prstGeom prst="flowChartConnector">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D</a:t>
            </a:r>
            <a:endParaRPr lang="en-US" sz="2800">
              <a:latin typeface="Times New Roman" panose="02020603050405020304" pitchFamily="18" charset="0"/>
              <a:cs typeface="Times New Roman" panose="02020603050405020304" pitchFamily="18" charset="0"/>
            </a:endParaRPr>
          </a:p>
        </p:txBody>
      </p:sp>
      <p:sp>
        <p:nvSpPr>
          <p:cNvPr id="44" name="TextBox 43"/>
          <p:cNvSpPr txBox="1">
            <a:spLocks noChangeArrowheads="1"/>
          </p:cNvSpPr>
          <p:nvPr/>
        </p:nvSpPr>
        <p:spPr bwMode="auto">
          <a:xfrm>
            <a:off x="1333500" y="4889500"/>
            <a:ext cx="812800"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512.</a:t>
            </a:r>
          </a:p>
        </p:txBody>
      </p:sp>
      <p:sp>
        <p:nvSpPr>
          <p:cNvPr id="45" name="TextBox 44"/>
          <p:cNvSpPr txBox="1">
            <a:spLocks noChangeArrowheads="1"/>
          </p:cNvSpPr>
          <p:nvPr/>
        </p:nvSpPr>
        <p:spPr bwMode="auto">
          <a:xfrm>
            <a:off x="7067550" y="4921250"/>
            <a:ext cx="933450"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-512.</a:t>
            </a:r>
          </a:p>
        </p:txBody>
      </p:sp>
      <p:sp>
        <p:nvSpPr>
          <p:cNvPr id="46" name="TextBox 45"/>
          <p:cNvSpPr txBox="1">
            <a:spLocks noChangeArrowheads="1"/>
          </p:cNvSpPr>
          <p:nvPr/>
        </p:nvSpPr>
        <p:spPr bwMode="auto">
          <a:xfrm>
            <a:off x="1333500" y="5707063"/>
            <a:ext cx="992188" cy="522287"/>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1024.</a:t>
            </a:r>
          </a:p>
        </p:txBody>
      </p:sp>
      <p:sp>
        <p:nvSpPr>
          <p:cNvPr id="47" name="TextBox 46"/>
          <p:cNvSpPr txBox="1">
            <a:spLocks noChangeArrowheads="1"/>
          </p:cNvSpPr>
          <p:nvPr/>
        </p:nvSpPr>
        <p:spPr bwMode="auto">
          <a:xfrm>
            <a:off x="7038975" y="5705475"/>
            <a:ext cx="1112838"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-1024.</a:t>
            </a:r>
          </a:p>
        </p:txBody>
      </p:sp>
      <p:sp>
        <p:nvSpPr>
          <p:cNvPr id="48" name="Flowchart: Connector 47"/>
          <p:cNvSpPr/>
          <p:nvPr/>
        </p:nvSpPr>
        <p:spPr>
          <a:xfrm>
            <a:off x="573088" y="3159125"/>
            <a:ext cx="560387" cy="585788"/>
          </a:xfrm>
          <a:prstGeom prst="flowChartConnector">
            <a:avLst/>
          </a:prstGeom>
          <a:solidFill>
            <a:srgbClr val="FFFF00"/>
          </a:solid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C</a:t>
            </a:r>
            <a:endParaRPr lang="en-US" sz="2800">
              <a:latin typeface="Times New Roman" panose="02020603050405020304" pitchFamily="18" charset="0"/>
              <a:cs typeface="Times New Roman" panose="02020603050405020304" pitchFamily="18" charset="0"/>
            </a:endParaRPr>
          </a:p>
        </p:txBody>
      </p:sp>
      <p:sp>
        <p:nvSpPr>
          <p:cNvPr id="49" name="Flowchart: Connector 48"/>
          <p:cNvSpPr/>
          <p:nvPr/>
        </p:nvSpPr>
        <p:spPr>
          <a:xfrm>
            <a:off x="6283325" y="4876800"/>
            <a:ext cx="560388" cy="587375"/>
          </a:xfrm>
          <a:prstGeom prst="flowChartConnector">
            <a:avLst/>
          </a:prstGeom>
          <a:solidFill>
            <a:srgbClr val="FFFF00"/>
          </a:solid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a:latin typeface="Times New Roman" panose="02020603050405020304" pitchFamily="18" charset="0"/>
                <a:cs typeface="Times New Roman" panose="02020603050405020304" pitchFamily="18" charset="0"/>
              </a:rPr>
              <a:t>B</a:t>
            </a:r>
            <a:endParaRPr 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arn(inVertical)">
                                      <p:cBhvr>
                                        <p:cTn id="27" dur="500"/>
                                        <p:tgtEl>
                                          <p:spTgt spid="25"/>
                                        </p:tgtEl>
                                      </p:cBhvr>
                                    </p:animEffect>
                                  </p:childTnLst>
                                </p:cTn>
                              </p:par>
                              <p:par>
                                <p:cTn id="28" presetID="16" presetClass="entr" presetSubtype="21" fill="hold" nodeType="withEffect">
                                  <p:stCondLst>
                                    <p:cond delay="0"/>
                                  </p:stCondLst>
                                  <p:childTnLst>
                                    <p:set>
                                      <p:cBhvr>
                                        <p:cTn id="29" dur="1" fill="hold">
                                          <p:stCondLst>
                                            <p:cond delay="0"/>
                                          </p:stCondLst>
                                        </p:cTn>
                                        <p:tgtEl>
                                          <p:spTgt spid="28">
                                            <p:txEl>
                                              <p:pRg st="0" end="0"/>
                                            </p:txEl>
                                          </p:spTgt>
                                        </p:tgtEl>
                                        <p:attrNameLst>
                                          <p:attrName>style.visibility</p:attrName>
                                        </p:attrNameLst>
                                      </p:cBhvr>
                                      <p:to>
                                        <p:strVal val="visible"/>
                                      </p:to>
                                    </p:set>
                                    <p:animEffect transition="in" filter="barn(inVertical)">
                                      <p:cBhvr>
                                        <p:cTn id="30" dur="500"/>
                                        <p:tgtEl>
                                          <p:spTgt spid="28">
                                            <p:txEl>
                                              <p:pRg st="0" end="0"/>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arn(inVertical)">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48"/>
                                        </p:tgtEl>
                                        <p:attrNameLst>
                                          <p:attrName>style.visibility</p:attrName>
                                        </p:attrNameLst>
                                      </p:cBhvr>
                                      <p:to>
                                        <p:strVal val="visible"/>
                                      </p:to>
                                    </p:set>
                                    <p:animEffect transition="in" filter="barn(inVertical)">
                                      <p:cBhvr>
                                        <p:cTn id="38" dur="500"/>
                                        <p:tgtEl>
                                          <p:spTgt spid="4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par>
                                <p:cTn id="44" presetID="10" presetClass="entr" presetSubtype="0" fill="hold"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par>
                                <p:cTn id="47" presetID="10" presetClass="entr" presetSubtype="0" fill="hold"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fade">
                                      <p:cBhvr>
                                        <p:cTn id="49" dur="500"/>
                                        <p:tgtEl>
                                          <p:spTgt spid="38"/>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barn(inVertical)">
                                      <p:cBhvr>
                                        <p:cTn id="54" dur="500"/>
                                        <p:tgtEl>
                                          <p:spTgt spid="40"/>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barn(inVertical)">
                                      <p:cBhvr>
                                        <p:cTn id="57" dur="500"/>
                                        <p:tgtEl>
                                          <p:spTgt spid="41"/>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barn(inVertical)">
                                      <p:cBhvr>
                                        <p:cTn id="60" dur="500"/>
                                        <p:tgtEl>
                                          <p:spTgt spid="42"/>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barn(inVertical)">
                                      <p:cBhvr>
                                        <p:cTn id="63" dur="500"/>
                                        <p:tgtEl>
                                          <p:spTgt spid="43"/>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barn(inVertical)">
                                      <p:cBhvr>
                                        <p:cTn id="66" dur="500"/>
                                        <p:tgtEl>
                                          <p:spTgt spid="44"/>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barn(inVertical)">
                                      <p:cBhvr>
                                        <p:cTn id="69" dur="500"/>
                                        <p:tgtEl>
                                          <p:spTgt spid="45"/>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barn(inVertical)">
                                      <p:cBhvr>
                                        <p:cTn id="72" dur="500"/>
                                        <p:tgtEl>
                                          <p:spTgt spid="46"/>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barn(inVertical)">
                                      <p:cBhvr>
                                        <p:cTn id="75" dur="500"/>
                                        <p:tgtEl>
                                          <p:spTgt spid="47"/>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49"/>
                                        </p:tgtEl>
                                        <p:attrNameLst>
                                          <p:attrName>style.visibility</p:attrName>
                                        </p:attrNameLst>
                                      </p:cBhvr>
                                      <p:to>
                                        <p:strVal val="visible"/>
                                      </p:to>
                                    </p:set>
                                    <p:animEffect transition="in" filter="barn(inVertical)">
                                      <p:cBhvr>
                                        <p:cTn id="8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 grpId="0" animBg="1"/>
      <p:bldP spid="19" grpId="0" animBg="1"/>
      <p:bldP spid="20" grpId="0" animBg="1"/>
      <p:bldP spid="21" grpId="0" animBg="1"/>
      <p:bldP spid="6" grpId="0"/>
      <p:bldP spid="24" grpId="0"/>
      <p:bldP spid="25" grpId="0"/>
      <p:bldP spid="36" grpId="0" animBg="1"/>
      <p:bldP spid="40" grpId="0" animBg="1"/>
      <p:bldP spid="41" grpId="0" animBg="1"/>
      <p:bldP spid="42" grpId="0" animBg="1"/>
      <p:bldP spid="43" grpId="0" animBg="1"/>
      <p:bldP spid="44" grpId="0"/>
      <p:bldP spid="45" grpId="0"/>
      <p:bldP spid="46" grpId="0"/>
      <p:bldP spid="47" grpId="0"/>
      <p:bldP spid="48" grpId="0" animBg="1"/>
      <p:bldP spid="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700"/>
            <a:ext cx="12192000" cy="58578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3200" b="1" u="sng">
                <a:solidFill>
                  <a:srgbClr val="FF0000"/>
                </a:solidFill>
                <a:latin typeface="Times New Roman" panose="02020603050405020304" pitchFamily="18" charset="0"/>
                <a:cs typeface="Times New Roman" panose="02020603050405020304" pitchFamily="18" charset="0"/>
              </a:rPr>
              <a:t>Bài toán:</a:t>
            </a:r>
            <a:endParaRPr lang="en-US" sz="3200" b="1" u="sng">
              <a:solidFill>
                <a:srgbClr val="FF0000"/>
              </a:solidFill>
              <a:latin typeface="Times New Roman" panose="02020603050405020304" pitchFamily="18" charset="0"/>
              <a:cs typeface="Times New Roman" panose="02020603050405020304" pitchFamily="18" charset="0"/>
            </a:endParaRPr>
          </a:p>
        </p:txBody>
      </p:sp>
      <p:sp>
        <p:nvSpPr>
          <p:cNvPr id="20" name="Content Placeholder 2"/>
          <p:cNvSpPr>
            <a:spLocks noGrp="1"/>
          </p:cNvSpPr>
          <p:nvPr>
            <p:ph idx="1"/>
          </p:nvPr>
        </p:nvSpPr>
        <p:spPr>
          <a:xfrm>
            <a:off x="847725" y="1304925"/>
            <a:ext cx="10175875" cy="3879850"/>
          </a:xfrm>
        </p:spPr>
        <p:txBody>
          <a:bodyPr/>
          <a:lstStyle/>
          <a:p>
            <a:pPr marL="0" indent="0" algn="just">
              <a:lnSpc>
                <a:spcPct val="150000"/>
              </a:lnSpc>
              <a:spcBef>
                <a:spcPct val="0"/>
              </a:spcBef>
              <a:buFont typeface="Wingdings 3" pitchFamily="18" charset="2"/>
              <a:buNone/>
            </a:pPr>
            <a:r>
              <a:rPr lang="en-US" sz="3000" smtClean="0">
                <a:solidFill>
                  <a:schemeClr val="tx1"/>
                </a:solidFill>
                <a:latin typeface="Times New Roman" pitchFamily="18" charset="0"/>
                <a:cs typeface="Times New Roman" pitchFamily="18" charset="0"/>
              </a:rPr>
              <a:t>Một công ty thực hiện việc trả lương cho kĩ sư tập sự như sau:</a:t>
            </a:r>
          </a:p>
          <a:p>
            <a:pPr marL="0" indent="0" algn="just">
              <a:lnSpc>
                <a:spcPct val="150000"/>
              </a:lnSpc>
              <a:spcBef>
                <a:spcPct val="0"/>
              </a:spcBef>
              <a:buFont typeface="Wingdings 3" pitchFamily="18" charset="2"/>
              <a:buNone/>
            </a:pPr>
            <a:r>
              <a:rPr lang="en-US" sz="3000" smtClean="0">
                <a:solidFill>
                  <a:schemeClr val="tx1"/>
                </a:solidFill>
                <a:latin typeface="Times New Roman" pitchFamily="18" charset="0"/>
                <a:cs typeface="Times New Roman" pitchFamily="18" charset="0"/>
              </a:rPr>
              <a:t>Lương của tháng làm việc đầu tiên là 5 triệu đồng và kể từ tháng làm việc thứ hai, mức lương sẽ được tăng thêm 0,5 triệu đồng mỗi tháng. Hãy tính mức lương mà kĩ sư có thể nhận được ở tháng thứ 12 làm việc cho công 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barn(inVertical)">
                                      <p:cBhvr>
                                        <p:cTn id="12" dur="500"/>
                                        <p:tgtEl>
                                          <p:spTgt spid="20">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animEffect transition="in" filter="barn(inVertical)">
                                      <p:cBhvr>
                                        <p:cTn id="15" dur="500"/>
                                        <p:tgtEl>
                                          <p:spTgt spid="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700"/>
            <a:ext cx="12192000" cy="58578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3200" b="1" u="sng">
                <a:solidFill>
                  <a:srgbClr val="FF0000"/>
                </a:solidFill>
                <a:latin typeface="Times New Roman" panose="02020603050405020304" pitchFamily="18" charset="0"/>
                <a:cs typeface="Times New Roman" panose="02020603050405020304" pitchFamily="18" charset="0"/>
              </a:rPr>
              <a:t>Bài toán:</a:t>
            </a:r>
            <a:endParaRPr lang="en-US" sz="3200" b="1" u="sng">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a:spLocks noChangeArrowheads="1"/>
          </p:cNvSpPr>
          <p:nvPr/>
        </p:nvSpPr>
        <p:spPr bwMode="auto">
          <a:xfrm>
            <a:off x="893763" y="1257300"/>
            <a:ext cx="8404225" cy="554038"/>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Đặt     là tiền lương tháng thứ nhất:           triệu đồng </a:t>
            </a:r>
          </a:p>
        </p:txBody>
      </p:sp>
      <p:graphicFrame>
        <p:nvGraphicFramePr>
          <p:cNvPr id="5" name="Object 221"/>
          <p:cNvGraphicFramePr>
            <a:graphicFrameLocks noChangeAspect="1"/>
          </p:cNvGraphicFramePr>
          <p:nvPr/>
        </p:nvGraphicFramePr>
        <p:xfrm>
          <a:off x="1652588" y="1366838"/>
          <a:ext cx="292100" cy="444500"/>
        </p:xfrm>
        <a:graphic>
          <a:graphicData uri="http://schemas.openxmlformats.org/presentationml/2006/ole">
            <p:oleObj spid="_x0000_s1245" name="Equation" r:id="rId3" imgW="291960" imgH="444240" progId="Equation.DSMT4">
              <p:embed/>
            </p:oleObj>
          </a:graphicData>
        </a:graphic>
      </p:graphicFrame>
      <p:graphicFrame>
        <p:nvGraphicFramePr>
          <p:cNvPr id="6" name="Object 222"/>
          <p:cNvGraphicFramePr>
            <a:graphicFrameLocks noChangeAspect="1"/>
          </p:cNvGraphicFramePr>
          <p:nvPr/>
        </p:nvGraphicFramePr>
        <p:xfrm>
          <a:off x="6381750" y="1366838"/>
          <a:ext cx="876300" cy="444500"/>
        </p:xfrm>
        <a:graphic>
          <a:graphicData uri="http://schemas.openxmlformats.org/presentationml/2006/ole">
            <p:oleObj spid="_x0000_s1246" name="Equation" r:id="rId4" imgW="876240" imgH="444240" progId="Equation.DSMT4">
              <p:embed/>
            </p:oleObj>
          </a:graphicData>
        </a:graphic>
      </p:graphicFrame>
      <p:sp>
        <p:nvSpPr>
          <p:cNvPr id="7" name="TextBox 6"/>
          <p:cNvSpPr txBox="1">
            <a:spLocks noChangeArrowheads="1"/>
          </p:cNvSpPr>
          <p:nvPr/>
        </p:nvSpPr>
        <p:spPr bwMode="auto">
          <a:xfrm>
            <a:off x="893763" y="1922463"/>
            <a:ext cx="9725025" cy="554037"/>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Khi đó tiền lương tháng thứ hai:                              triệu đồng </a:t>
            </a:r>
          </a:p>
        </p:txBody>
      </p:sp>
      <p:graphicFrame>
        <p:nvGraphicFramePr>
          <p:cNvPr id="8" name="Object 223"/>
          <p:cNvGraphicFramePr>
            <a:graphicFrameLocks noChangeAspect="1"/>
          </p:cNvGraphicFramePr>
          <p:nvPr/>
        </p:nvGraphicFramePr>
        <p:xfrm>
          <a:off x="5965825" y="2008188"/>
          <a:ext cx="2717800" cy="444500"/>
        </p:xfrm>
        <a:graphic>
          <a:graphicData uri="http://schemas.openxmlformats.org/presentationml/2006/ole">
            <p:oleObj spid="_x0000_s1247" name="Equation" r:id="rId5" imgW="2717640" imgH="444240" progId="Equation.DSMT4">
              <p:embed/>
            </p:oleObj>
          </a:graphicData>
        </a:graphic>
      </p:graphicFrame>
      <p:sp>
        <p:nvSpPr>
          <p:cNvPr id="9" name="TextBox 8"/>
          <p:cNvSpPr txBox="1">
            <a:spLocks noChangeArrowheads="1"/>
          </p:cNvSpPr>
          <p:nvPr/>
        </p:nvSpPr>
        <p:spPr bwMode="auto">
          <a:xfrm>
            <a:off x="893763" y="2587625"/>
            <a:ext cx="9834562" cy="554038"/>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            tiền lương tháng thứ ba:                              triệu đồng </a:t>
            </a:r>
          </a:p>
        </p:txBody>
      </p:sp>
      <p:graphicFrame>
        <p:nvGraphicFramePr>
          <p:cNvPr id="10" name="Object 224"/>
          <p:cNvGraphicFramePr>
            <a:graphicFrameLocks noChangeAspect="1"/>
          </p:cNvGraphicFramePr>
          <p:nvPr/>
        </p:nvGraphicFramePr>
        <p:xfrm>
          <a:off x="6029325" y="2697163"/>
          <a:ext cx="2451100" cy="444500"/>
        </p:xfrm>
        <a:graphic>
          <a:graphicData uri="http://schemas.openxmlformats.org/presentationml/2006/ole">
            <p:oleObj spid="_x0000_s1248" name="Equation" r:id="rId6" imgW="2450880" imgH="444240" progId="Equation.DSMT4">
              <p:embed/>
            </p:oleObj>
          </a:graphicData>
        </a:graphic>
      </p:graphicFrame>
      <p:sp>
        <p:nvSpPr>
          <p:cNvPr id="11" name="TextBox 10"/>
          <p:cNvSpPr txBox="1">
            <a:spLocks noChangeArrowheads="1"/>
          </p:cNvSpPr>
          <p:nvPr/>
        </p:nvSpPr>
        <p:spPr bwMode="auto">
          <a:xfrm>
            <a:off x="893763" y="4179888"/>
            <a:ext cx="11298237" cy="554037"/>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Như vậy, dãy số         là một cấp số cộng với           và công sai                              </a:t>
            </a:r>
          </a:p>
        </p:txBody>
      </p:sp>
      <p:sp>
        <p:nvSpPr>
          <p:cNvPr id="12" name="TextBox 11"/>
          <p:cNvSpPr txBox="1">
            <a:spLocks noChangeArrowheads="1"/>
          </p:cNvSpPr>
          <p:nvPr/>
        </p:nvSpPr>
        <p:spPr bwMode="auto">
          <a:xfrm>
            <a:off x="3981450" y="3125788"/>
            <a:ext cx="277813" cy="1033462"/>
          </a:xfrm>
          <a:prstGeom prst="rect">
            <a:avLst/>
          </a:prstGeom>
          <a:noFill/>
          <a:ln w="9525">
            <a:noFill/>
            <a:miter lim="800000"/>
            <a:headEnd/>
            <a:tailEnd/>
          </a:ln>
        </p:spPr>
        <p:txBody>
          <a:bodyPr>
            <a:spAutoFit/>
          </a:bodyPr>
          <a:lstStyle/>
          <a:p>
            <a:r>
              <a:rPr lang="en-US" sz="2000">
                <a:latin typeface="Trebuchet MS" pitchFamily="34" charset="0"/>
              </a:rPr>
              <a:t>.</a:t>
            </a:r>
          </a:p>
          <a:p>
            <a:r>
              <a:rPr lang="en-US" sz="2000">
                <a:latin typeface="Trebuchet MS" pitchFamily="34" charset="0"/>
              </a:rPr>
              <a:t>.</a:t>
            </a:r>
          </a:p>
          <a:p>
            <a:r>
              <a:rPr lang="en-US" sz="2000">
                <a:latin typeface="Trebuchet MS" pitchFamily="34" charset="0"/>
              </a:rPr>
              <a:t>.</a:t>
            </a:r>
          </a:p>
        </p:txBody>
      </p:sp>
      <p:graphicFrame>
        <p:nvGraphicFramePr>
          <p:cNvPr id="13" name="Object 225"/>
          <p:cNvGraphicFramePr>
            <a:graphicFrameLocks noChangeAspect="1"/>
          </p:cNvGraphicFramePr>
          <p:nvPr/>
        </p:nvGraphicFramePr>
        <p:xfrm>
          <a:off x="3541713" y="4224338"/>
          <a:ext cx="660400" cy="520700"/>
        </p:xfrm>
        <a:graphic>
          <a:graphicData uri="http://schemas.openxmlformats.org/presentationml/2006/ole">
            <p:oleObj spid="_x0000_s1249" name="Equation" r:id="rId7" imgW="660240" imgH="520560" progId="Equation.DSMT4">
              <p:embed/>
            </p:oleObj>
          </a:graphicData>
        </a:graphic>
      </p:graphicFrame>
      <p:graphicFrame>
        <p:nvGraphicFramePr>
          <p:cNvPr id="14" name="Object 226"/>
          <p:cNvGraphicFramePr>
            <a:graphicFrameLocks noChangeAspect="1"/>
          </p:cNvGraphicFramePr>
          <p:nvPr/>
        </p:nvGraphicFramePr>
        <p:xfrm>
          <a:off x="7850188" y="4262438"/>
          <a:ext cx="876300" cy="444500"/>
        </p:xfrm>
        <a:graphic>
          <a:graphicData uri="http://schemas.openxmlformats.org/presentationml/2006/ole">
            <p:oleObj spid="_x0000_s1250" name="Equation" r:id="rId8" imgW="876240" imgH="444240" progId="Equation.DSMT4">
              <p:embed/>
            </p:oleObj>
          </a:graphicData>
        </a:graphic>
      </p:graphicFrame>
      <p:graphicFrame>
        <p:nvGraphicFramePr>
          <p:cNvPr id="15" name="Object 227"/>
          <p:cNvGraphicFramePr>
            <a:graphicFrameLocks noChangeAspect="1"/>
          </p:cNvGraphicFramePr>
          <p:nvPr/>
        </p:nvGraphicFramePr>
        <p:xfrm>
          <a:off x="10618788" y="4294188"/>
          <a:ext cx="1130300" cy="406400"/>
        </p:xfrm>
        <a:graphic>
          <a:graphicData uri="http://schemas.openxmlformats.org/presentationml/2006/ole">
            <p:oleObj spid="_x0000_s1251" name="Equation" r:id="rId9" imgW="1130040" imgH="406080" progId="Equation.DSMT4">
              <p:embed/>
            </p:oleObj>
          </a:graphicData>
        </a:graphic>
      </p:graphicFrame>
      <p:sp>
        <p:nvSpPr>
          <p:cNvPr id="16" name="TextBox 15"/>
          <p:cNvSpPr txBox="1">
            <a:spLocks noChangeArrowheads="1"/>
          </p:cNvSpPr>
          <p:nvPr/>
        </p:nvSpPr>
        <p:spPr bwMode="auto">
          <a:xfrm>
            <a:off x="893763" y="4818063"/>
            <a:ext cx="11298237" cy="554037"/>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Tiền lương tháng thứ mười hai:                                          triệu đồng</a:t>
            </a:r>
          </a:p>
        </p:txBody>
      </p:sp>
      <p:graphicFrame>
        <p:nvGraphicFramePr>
          <p:cNvPr id="17" name="Object 228"/>
          <p:cNvGraphicFramePr>
            <a:graphicFrameLocks noChangeAspect="1"/>
          </p:cNvGraphicFramePr>
          <p:nvPr/>
        </p:nvGraphicFramePr>
        <p:xfrm>
          <a:off x="5848350" y="4889500"/>
          <a:ext cx="3835400" cy="520700"/>
        </p:xfrm>
        <a:graphic>
          <a:graphicData uri="http://schemas.openxmlformats.org/presentationml/2006/ole">
            <p:oleObj spid="_x0000_s1252" name="Equation" r:id="rId10" imgW="3835080" imgH="52056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par>
                                <p:cTn id="16" presetID="22" presetClass="entr" presetSubtype="4"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par>
                                <p:cTn id="24" presetID="22" presetClass="entr" presetSubtype="4"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down)">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par>
                                <p:cTn id="32" presetID="22" presetClass="entr" presetSubtype="4"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500"/>
                                        <p:tgtEl>
                                          <p:spTgt spid="11"/>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par>
                                <p:cTn id="48" presetID="10" presetClass="entr" presetSubtype="0"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par>
                                <p:cTn id="51" presetID="10" presetClass="entr" presetSubtype="0" fill="hold"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ppt_x"/>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additive="base">
                                        <p:cTn id="62" dur="500" fill="hold"/>
                                        <p:tgtEl>
                                          <p:spTgt spid="17"/>
                                        </p:tgtEl>
                                        <p:attrNameLst>
                                          <p:attrName>ppt_x</p:attrName>
                                        </p:attrNameLst>
                                      </p:cBhvr>
                                      <p:tavLst>
                                        <p:tav tm="0">
                                          <p:val>
                                            <p:strVal val="#ppt_x"/>
                                          </p:val>
                                        </p:tav>
                                        <p:tav tm="100000">
                                          <p:val>
                                            <p:strVal val="#ppt_x"/>
                                          </p:val>
                                        </p:tav>
                                      </p:tavLst>
                                    </p:anim>
                                    <p:anim calcmode="lin" valueType="num">
                                      <p:cBhvr additive="base">
                                        <p:cTn id="6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P spid="11" grpId="0"/>
      <p:bldP spid="12"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09638"/>
            <a:ext cx="3713163" cy="58420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3200" b="1" u="sng">
                <a:solidFill>
                  <a:srgbClr val="FF0000"/>
                </a:solidFill>
                <a:latin typeface="Times New Roman" panose="02020603050405020304" pitchFamily="18" charset="0"/>
                <a:cs typeface="Times New Roman" panose="02020603050405020304" pitchFamily="18" charset="0"/>
              </a:rPr>
              <a:t>Bài toán mở đầu:</a:t>
            </a:r>
            <a:endParaRPr lang="en-US" sz="3200" b="1" u="sng">
              <a:solidFill>
                <a:srgbClr val="FF0000"/>
              </a:solidFill>
              <a:latin typeface="Times New Roman" panose="02020603050405020304" pitchFamily="18" charset="0"/>
              <a:cs typeface="Times New Roman" panose="02020603050405020304" pitchFamily="18" charset="0"/>
            </a:endParaRPr>
          </a:p>
        </p:txBody>
      </p:sp>
      <p:sp>
        <p:nvSpPr>
          <p:cNvPr id="20" name="Content Placeholder 2"/>
          <p:cNvSpPr>
            <a:spLocks noGrp="1"/>
          </p:cNvSpPr>
          <p:nvPr>
            <p:ph idx="1"/>
          </p:nvPr>
        </p:nvSpPr>
        <p:spPr>
          <a:xfrm>
            <a:off x="889000" y="1747838"/>
            <a:ext cx="10177463" cy="4694237"/>
          </a:xfrm>
        </p:spPr>
        <p:txBody>
          <a:bodyPr/>
          <a:lstStyle/>
          <a:p>
            <a:pPr marL="0" indent="0" algn="just">
              <a:lnSpc>
                <a:spcPct val="150000"/>
              </a:lnSpc>
              <a:spcBef>
                <a:spcPct val="0"/>
              </a:spcBef>
              <a:buFont typeface="Wingdings 3" pitchFamily="18" charset="2"/>
              <a:buNone/>
            </a:pPr>
            <a:r>
              <a:rPr lang="en-US" sz="3000" smtClean="0">
                <a:solidFill>
                  <a:schemeClr val="tx1"/>
                </a:solidFill>
                <a:latin typeface="Times New Roman" pitchFamily="18" charset="0"/>
                <a:cs typeface="Times New Roman" pitchFamily="18" charset="0"/>
              </a:rPr>
              <a:t>Một ngân hàng quy định về việc gửi tiết kiệm có kì hạn như sau: “ Khi kết thúc kì hạn mà người gửi không đến rút tiền thì toàn bộ số tiền (cả vốn lẫn lãi) sẽ được gửi tiếp như kì hạn ban đầu”. Giả sử một người gửi 10 triệu đồng với kì hạn 1 tháng và lãi suất của loại kì hạn này là 0,5%. Hỏi sau 1 năm kể từ ngày gửi, người đó mới đến rút tiền thì số tiền rút được (cả vốn và lãi) là bao nhiêu ?</a:t>
            </a: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barn(inVertical)">
                                      <p:cBhvr>
                                        <p:cTn id="15"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0" grpId="0" build="p"/>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09638"/>
            <a:ext cx="3713163" cy="58420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3200" b="1" u="sng">
                <a:solidFill>
                  <a:srgbClr val="FF0000"/>
                </a:solidFill>
                <a:latin typeface="Times New Roman" panose="02020603050405020304" pitchFamily="18" charset="0"/>
                <a:cs typeface="Times New Roman" panose="02020603050405020304" pitchFamily="18" charset="0"/>
              </a:rPr>
              <a:t>Bài toán mở đầu:</a:t>
            </a:r>
            <a:endParaRPr lang="en-US" sz="3200" b="1" u="sng">
              <a:solidFill>
                <a:srgbClr val="FF0000"/>
              </a:solidFill>
              <a:latin typeface="Times New Roman" panose="02020603050405020304" pitchFamily="18" charset="0"/>
              <a:cs typeface="Times New Roman" panose="02020603050405020304" pitchFamily="18" charset="0"/>
            </a:endParaRPr>
          </a:p>
        </p:txBody>
      </p:sp>
      <p:sp>
        <p:nvSpPr>
          <p:cNvPr id="20" name="Content Placeholder 2"/>
          <p:cNvSpPr>
            <a:spLocks noGrp="1"/>
          </p:cNvSpPr>
          <p:nvPr>
            <p:ph idx="1"/>
          </p:nvPr>
        </p:nvSpPr>
        <p:spPr>
          <a:xfrm>
            <a:off x="0" y="1604963"/>
            <a:ext cx="4419600" cy="5253037"/>
          </a:xfrm>
          <a:ln>
            <a:solidFill>
              <a:schemeClr val="tx1"/>
            </a:solidFill>
          </a:ln>
        </p:spPr>
        <p:txBody>
          <a:bodyPr/>
          <a:lstStyle/>
          <a:p>
            <a:pPr marL="0" indent="0" algn="just">
              <a:lnSpc>
                <a:spcPct val="150000"/>
              </a:lnSpc>
              <a:spcBef>
                <a:spcPct val="0"/>
              </a:spcBef>
              <a:buFont typeface="Wingdings 3" pitchFamily="18" charset="2"/>
              <a:buNone/>
            </a:pPr>
            <a:r>
              <a:rPr lang="en-US" sz="2800" smtClean="0">
                <a:solidFill>
                  <a:schemeClr val="tx1"/>
                </a:solidFill>
                <a:latin typeface="Times New Roman" pitchFamily="18" charset="0"/>
                <a:cs typeface="Times New Roman" pitchFamily="18" charset="0"/>
              </a:rPr>
              <a:t>Gửi 10 triệu đồng với kì hạn 1 tháng.</a:t>
            </a:r>
          </a:p>
          <a:p>
            <a:pPr marL="0" indent="0" algn="just">
              <a:lnSpc>
                <a:spcPct val="150000"/>
              </a:lnSpc>
              <a:spcBef>
                <a:spcPct val="0"/>
              </a:spcBef>
              <a:buFont typeface="Wingdings 3" pitchFamily="18" charset="2"/>
              <a:buNone/>
            </a:pPr>
            <a:r>
              <a:rPr lang="en-US" sz="2800" smtClean="0">
                <a:solidFill>
                  <a:schemeClr val="tx1"/>
                </a:solidFill>
                <a:latin typeface="Times New Roman" pitchFamily="18" charset="0"/>
                <a:cs typeface="Times New Roman" pitchFamily="18" charset="0"/>
              </a:rPr>
              <a:t>Lãi suất của loại kì hạn này là 0,5%  (0,005). </a:t>
            </a:r>
          </a:p>
          <a:p>
            <a:pPr marL="0" indent="0" algn="just">
              <a:lnSpc>
                <a:spcPct val="150000"/>
              </a:lnSpc>
              <a:spcBef>
                <a:spcPct val="0"/>
              </a:spcBef>
              <a:buFont typeface="Wingdings 3" pitchFamily="18" charset="2"/>
              <a:buNone/>
            </a:pPr>
            <a:r>
              <a:rPr lang="en-US" sz="2800" smtClean="0">
                <a:solidFill>
                  <a:schemeClr val="tx1"/>
                </a:solidFill>
                <a:latin typeface="Times New Roman" pitchFamily="18" charset="0"/>
                <a:cs typeface="Times New Roman" pitchFamily="18" charset="0"/>
              </a:rPr>
              <a:t>Hỏi sau 1 năm kể từ ngày gửi, người đó mới đến rút tiền thì số tiền rút được (cả vốn và lãi) là bao nhiêu ?</a:t>
            </a: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a:spLocks noChangeArrowheads="1"/>
          </p:cNvSpPr>
          <p:nvPr/>
        </p:nvSpPr>
        <p:spPr bwMode="auto">
          <a:xfrm>
            <a:off x="5014913" y="1646238"/>
            <a:ext cx="5916612"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Tiền lãi sau 1 tháng: 10tr . 0,005</a:t>
            </a:r>
          </a:p>
        </p:txBody>
      </p:sp>
      <p:sp>
        <p:nvSpPr>
          <p:cNvPr id="6" name="TextBox 5"/>
          <p:cNvSpPr txBox="1">
            <a:spLocks noChangeArrowheads="1"/>
          </p:cNvSpPr>
          <p:nvPr/>
        </p:nvSpPr>
        <p:spPr bwMode="auto">
          <a:xfrm>
            <a:off x="5014913" y="2170113"/>
            <a:ext cx="6415087" cy="954087"/>
          </a:xfrm>
          <a:prstGeom prst="rect">
            <a:avLst/>
          </a:prstGeom>
          <a:noFill/>
          <a:ln w="9525">
            <a:noFill/>
            <a:miter lim="800000"/>
            <a:headEnd/>
            <a:tailEnd/>
          </a:ln>
        </p:spPr>
        <p:txBody>
          <a:bodyPr>
            <a:spAutoFit/>
          </a:bodyPr>
          <a:lstStyle/>
          <a:p>
            <a:pPr>
              <a:spcBef>
                <a:spcPts val="600"/>
              </a:spcBef>
            </a:pPr>
            <a:r>
              <a:rPr lang="en-US" sz="2800">
                <a:latin typeface="Times New Roman" pitchFamily="18" charset="0"/>
                <a:cs typeface="Times New Roman" pitchFamily="18" charset="0"/>
              </a:rPr>
              <a:t>Số tiền sau 1 tháng (cả vốn và lãi):</a:t>
            </a:r>
            <a:br>
              <a:rPr lang="en-US" sz="2800">
                <a:latin typeface="Times New Roman" pitchFamily="18" charset="0"/>
                <a:cs typeface="Times New Roman" pitchFamily="18" charset="0"/>
              </a:rPr>
            </a:br>
            <a:r>
              <a:rPr lang="en-US" sz="2800">
                <a:latin typeface="Times New Roman" pitchFamily="18" charset="0"/>
                <a:cs typeface="Times New Roman" pitchFamily="18" charset="0"/>
              </a:rPr>
              <a:t>       10tr + 10tr . 0,005 = 10tr . 1,005</a:t>
            </a:r>
          </a:p>
        </p:txBody>
      </p:sp>
      <p:sp>
        <p:nvSpPr>
          <p:cNvPr id="7" name="TextBox 6"/>
          <p:cNvSpPr txBox="1">
            <a:spLocks noChangeArrowheads="1"/>
          </p:cNvSpPr>
          <p:nvPr/>
        </p:nvSpPr>
        <p:spPr bwMode="auto">
          <a:xfrm>
            <a:off x="5014913" y="3124200"/>
            <a:ext cx="6415087" cy="954088"/>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Đặt      là số tiền bắt đầu gửi (10tr).</a:t>
            </a:r>
          </a:p>
          <a:p>
            <a:r>
              <a:rPr lang="en-US" sz="2800">
                <a:latin typeface="Times New Roman" pitchFamily="18" charset="0"/>
                <a:cs typeface="Times New Roman" pitchFamily="18" charset="0"/>
              </a:rPr>
              <a:t>            là số tiền sau 1 tháng (cả vốn và lãi)                                            </a:t>
            </a:r>
          </a:p>
        </p:txBody>
      </p:sp>
      <p:graphicFrame>
        <p:nvGraphicFramePr>
          <p:cNvPr id="8" name="Object 181"/>
          <p:cNvGraphicFramePr>
            <a:graphicFrameLocks noChangeAspect="1"/>
          </p:cNvGraphicFramePr>
          <p:nvPr/>
        </p:nvGraphicFramePr>
        <p:xfrm>
          <a:off x="5716588" y="3189288"/>
          <a:ext cx="292100" cy="444500"/>
        </p:xfrm>
        <a:graphic>
          <a:graphicData uri="http://schemas.openxmlformats.org/presentationml/2006/ole">
            <p:oleObj spid="_x0000_s2229" name="Equation" r:id="rId4" imgW="291960" imgH="444240" progId="Equation.DSMT4">
              <p:embed/>
            </p:oleObj>
          </a:graphicData>
        </a:graphic>
      </p:graphicFrame>
      <p:graphicFrame>
        <p:nvGraphicFramePr>
          <p:cNvPr id="9" name="Object 182"/>
          <p:cNvGraphicFramePr>
            <a:graphicFrameLocks noChangeAspect="1"/>
          </p:cNvGraphicFramePr>
          <p:nvPr/>
        </p:nvGraphicFramePr>
        <p:xfrm>
          <a:off x="5697538" y="3606800"/>
          <a:ext cx="330200" cy="444500"/>
        </p:xfrm>
        <a:graphic>
          <a:graphicData uri="http://schemas.openxmlformats.org/presentationml/2006/ole">
            <p:oleObj spid="_x0000_s2230" name="Equation" r:id="rId5" imgW="330120" imgH="444240" progId="Equation.DSMT4">
              <p:embed/>
            </p:oleObj>
          </a:graphicData>
        </a:graphic>
      </p:graphicFrame>
      <p:sp>
        <p:nvSpPr>
          <p:cNvPr id="10" name="TextBox 9"/>
          <p:cNvSpPr txBox="1">
            <a:spLocks noChangeArrowheads="1"/>
          </p:cNvSpPr>
          <p:nvPr/>
        </p:nvSpPr>
        <p:spPr bwMode="auto">
          <a:xfrm>
            <a:off x="5014913" y="4070350"/>
            <a:ext cx="5916612"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Ta nhận thấy                                            </a:t>
            </a:r>
          </a:p>
        </p:txBody>
      </p:sp>
      <p:graphicFrame>
        <p:nvGraphicFramePr>
          <p:cNvPr id="11" name="Object 183"/>
          <p:cNvGraphicFramePr>
            <a:graphicFrameLocks noChangeAspect="1"/>
          </p:cNvGraphicFramePr>
          <p:nvPr/>
        </p:nvGraphicFramePr>
        <p:xfrm>
          <a:off x="7024688" y="4137025"/>
          <a:ext cx="1968500" cy="444500"/>
        </p:xfrm>
        <a:graphic>
          <a:graphicData uri="http://schemas.openxmlformats.org/presentationml/2006/ole">
            <p:oleObj spid="_x0000_s2231" name="Equation" r:id="rId6" imgW="1968480" imgH="444240" progId="Equation.DSMT4">
              <p:embed/>
            </p:oleObj>
          </a:graphicData>
        </a:graphic>
      </p:graphicFrame>
      <p:sp>
        <p:nvSpPr>
          <p:cNvPr id="12" name="TextBox 11"/>
          <p:cNvSpPr txBox="1">
            <a:spLocks noChangeArrowheads="1"/>
          </p:cNvSpPr>
          <p:nvPr/>
        </p:nvSpPr>
        <p:spPr bwMode="auto">
          <a:xfrm>
            <a:off x="5014913" y="4640263"/>
            <a:ext cx="6415087" cy="954087"/>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Kí hiệu      là số tiền sau </a:t>
            </a:r>
            <a:r>
              <a:rPr lang="en-US" sz="2800" i="1">
                <a:latin typeface="Times New Roman" pitchFamily="18" charset="0"/>
                <a:cs typeface="Times New Roman" pitchFamily="18" charset="0"/>
              </a:rPr>
              <a:t>n -1</a:t>
            </a:r>
            <a:r>
              <a:rPr lang="en-US" sz="2800">
                <a:latin typeface="Times New Roman" pitchFamily="18" charset="0"/>
                <a:cs typeface="Times New Roman" pitchFamily="18" charset="0"/>
              </a:rPr>
              <a:t> tháng (cả vốn và lãi). Khi đó </a:t>
            </a:r>
          </a:p>
        </p:txBody>
      </p:sp>
      <p:graphicFrame>
        <p:nvGraphicFramePr>
          <p:cNvPr id="13" name="Object 184"/>
          <p:cNvGraphicFramePr>
            <a:graphicFrameLocks noChangeAspect="1"/>
          </p:cNvGraphicFramePr>
          <p:nvPr/>
        </p:nvGraphicFramePr>
        <p:xfrm>
          <a:off x="6245225" y="4708525"/>
          <a:ext cx="342900" cy="444500"/>
        </p:xfrm>
        <a:graphic>
          <a:graphicData uri="http://schemas.openxmlformats.org/presentationml/2006/ole">
            <p:oleObj spid="_x0000_s2232" name="Equation" r:id="rId7" imgW="342720" imgH="444240" progId="Equation.DSMT4">
              <p:embed/>
            </p:oleObj>
          </a:graphicData>
        </a:graphic>
      </p:graphicFrame>
      <p:graphicFrame>
        <p:nvGraphicFramePr>
          <p:cNvPr id="17" name="Object 185"/>
          <p:cNvGraphicFramePr>
            <a:graphicFrameLocks noChangeAspect="1"/>
          </p:cNvGraphicFramePr>
          <p:nvPr/>
        </p:nvGraphicFramePr>
        <p:xfrm>
          <a:off x="6294438" y="5776913"/>
          <a:ext cx="3429000" cy="444500"/>
        </p:xfrm>
        <a:graphic>
          <a:graphicData uri="http://schemas.openxmlformats.org/presentationml/2006/ole">
            <p:oleObj spid="_x0000_s2233" name="Equation" r:id="rId8" imgW="3429000" imgH="4442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0">
                                            <p:bg/>
                                          </p:spTgt>
                                        </p:tgtEl>
                                        <p:attrNameLst>
                                          <p:attrName>style.visibility</p:attrName>
                                        </p:attrNameLst>
                                      </p:cBhvr>
                                      <p:to>
                                        <p:strVal val="visible"/>
                                      </p:to>
                                    </p:set>
                                    <p:animEffect transition="in" filter="barn(inVertical)">
                                      <p:cBhvr>
                                        <p:cTn id="7" dur="500"/>
                                        <p:tgtEl>
                                          <p:spTgt spid="20">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
                                            <p:txEl>
                                              <p:pRg st="0" end="0"/>
                                            </p:txEl>
                                          </p:spTgt>
                                        </p:tgtEl>
                                        <p:attrNameLst>
                                          <p:attrName>style.visibility</p:attrName>
                                        </p:attrNameLst>
                                      </p:cBhvr>
                                      <p:to>
                                        <p:strVal val="visible"/>
                                      </p:to>
                                    </p:set>
                                    <p:animEffect transition="in" filter="barn(inVertical)">
                                      <p:cBhvr>
                                        <p:cTn id="10" dur="500"/>
                                        <p:tgtEl>
                                          <p:spTgt spid="20">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0">
                                            <p:txEl>
                                              <p:pRg st="1" end="1"/>
                                            </p:txEl>
                                          </p:spTgt>
                                        </p:tgtEl>
                                        <p:attrNameLst>
                                          <p:attrName>style.visibility</p:attrName>
                                        </p:attrNameLst>
                                      </p:cBhvr>
                                      <p:to>
                                        <p:strVal val="visible"/>
                                      </p:to>
                                    </p:set>
                                    <p:animEffect transition="in" filter="barn(inVertical)">
                                      <p:cBhvr>
                                        <p:cTn id="13" dur="500"/>
                                        <p:tgtEl>
                                          <p:spTgt spid="20">
                                            <p:txEl>
                                              <p:pRg st="1" end="1"/>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0">
                                            <p:txEl>
                                              <p:pRg st="2" end="2"/>
                                            </p:txEl>
                                          </p:spTgt>
                                        </p:tgtEl>
                                        <p:attrNameLst>
                                          <p:attrName>style.visibility</p:attrName>
                                        </p:attrNameLst>
                                      </p:cBhvr>
                                      <p:to>
                                        <p:strVal val="visible"/>
                                      </p:to>
                                    </p:set>
                                    <p:animEffect transition="in" filter="barn(inVertical)">
                                      <p:cBhvr>
                                        <p:cTn id="16" dur="500"/>
                                        <p:tgtEl>
                                          <p:spTgt spid="2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par>
                                <p:cTn id="35" presetID="16" presetClass="entr" presetSubtype="21"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barn(inVertical)">
                                      <p:cBhvr>
                                        <p:cTn id="48" dur="500"/>
                                        <p:tgtEl>
                                          <p:spTgt spid="12"/>
                                        </p:tgtEl>
                                      </p:cBhvr>
                                    </p:animEffect>
                                  </p:childTnLst>
                                </p:cTn>
                              </p:par>
                              <p:par>
                                <p:cTn id="49" presetID="16" presetClass="entr" presetSubtype="21"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additive="base">
                                        <p:cTn id="56" dur="500" fill="hold"/>
                                        <p:tgtEl>
                                          <p:spTgt spid="17"/>
                                        </p:tgtEl>
                                        <p:attrNameLst>
                                          <p:attrName>ppt_x</p:attrName>
                                        </p:attrNameLst>
                                      </p:cBhvr>
                                      <p:tavLst>
                                        <p:tav tm="0">
                                          <p:val>
                                            <p:strVal val="#ppt_x"/>
                                          </p:val>
                                        </p:tav>
                                        <p:tav tm="100000">
                                          <p:val>
                                            <p:strVal val="#ppt_x"/>
                                          </p:val>
                                        </p:tav>
                                      </p:tavLst>
                                    </p:anim>
                                    <p:anim calcmode="lin" valueType="num">
                                      <p:cBhvr additive="base">
                                        <p:cTn id="5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animBg="1"/>
      <p:bldP spid="3" grpId="0"/>
      <p:bldP spid="6" grpId="0"/>
      <p:bldP spid="7"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2716213" cy="55403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rgbClr val="FF0000"/>
                </a:solidFill>
                <a:latin typeface="Times New Roman" panose="02020603050405020304" pitchFamily="18" charset="0"/>
                <a:cs typeface="Times New Roman" panose="02020603050405020304" pitchFamily="18" charset="0"/>
              </a:rPr>
              <a:t>1. Định nghĩa</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15" name="Rectangle 2"/>
          <p:cNvSpPr>
            <a:spLocks noChangeArrowheads="1"/>
          </p:cNvSpPr>
          <p:nvPr/>
        </p:nvSpPr>
        <p:spPr bwMode="auto">
          <a:xfrm>
            <a:off x="277813" y="1593850"/>
            <a:ext cx="10874375" cy="1384300"/>
          </a:xfrm>
          <a:prstGeom prst="rect">
            <a:avLst/>
          </a:prstGeom>
          <a:noFill/>
          <a:ln w="9525">
            <a:noFill/>
            <a:miter lim="800000"/>
            <a:headEnd/>
            <a:tailEnd/>
          </a:ln>
        </p:spPr>
        <p:txBody>
          <a:bodyPr>
            <a:spAutoFit/>
          </a:bodyPr>
          <a:lstStyle/>
          <a:p>
            <a:pPr algn="just" eaLnBrk="0" hangingPunct="0"/>
            <a:r>
              <a:rPr lang="en-US" sz="2800">
                <a:solidFill>
                  <a:srgbClr val="FF0000"/>
                </a:solidFill>
                <a:latin typeface="Times New Roman" pitchFamily="18" charset="0"/>
                <a:cs typeface="Times New Roman" pitchFamily="18" charset="0"/>
              </a:rPr>
              <a:t>Cấp số nhân </a:t>
            </a:r>
            <a:r>
              <a:rPr lang="en-US" sz="2800">
                <a:latin typeface="Times New Roman" pitchFamily="18" charset="0"/>
                <a:cs typeface="Times New Roman" pitchFamily="18" charset="0"/>
              </a:rPr>
              <a:t>là một dãy số (vô hạn hoặc hữu hạn) mà trong đó kể từ số hạng thứ hai, mỗi số hạng đều bằng </a:t>
            </a:r>
            <a:r>
              <a:rPr lang="en-US" sz="2800" b="1" u="sng">
                <a:solidFill>
                  <a:srgbClr val="FF0000"/>
                </a:solidFill>
                <a:latin typeface="Times New Roman" pitchFamily="18" charset="0"/>
                <a:cs typeface="Times New Roman" pitchFamily="18" charset="0"/>
              </a:rPr>
              <a:t>tích</a:t>
            </a:r>
            <a:r>
              <a:rPr lang="en-US" sz="2800">
                <a:latin typeface="Times New Roman" pitchFamily="18" charset="0"/>
                <a:cs typeface="Times New Roman" pitchFamily="18" charset="0"/>
              </a:rPr>
              <a:t> của số hạng đứng ngay trước nó và một số q không đổi.</a:t>
            </a:r>
          </a:p>
        </p:txBody>
      </p:sp>
      <p:graphicFrame>
        <p:nvGraphicFramePr>
          <p:cNvPr id="16" name="Object 76"/>
          <p:cNvGraphicFramePr>
            <a:graphicFrameLocks noChangeAspect="1"/>
          </p:cNvGraphicFramePr>
          <p:nvPr/>
        </p:nvGraphicFramePr>
        <p:xfrm>
          <a:off x="2262188" y="2978150"/>
          <a:ext cx="660400" cy="520700"/>
        </p:xfrm>
        <a:graphic>
          <a:graphicData uri="http://schemas.openxmlformats.org/presentationml/2006/ole">
            <p:oleObj spid="_x0000_s3148" name="Equation" r:id="rId3" imgW="660240" imgH="520560" progId="Equation.DSMT4">
              <p:embed/>
            </p:oleObj>
          </a:graphicData>
        </a:graphic>
      </p:graphicFrame>
      <p:sp>
        <p:nvSpPr>
          <p:cNvPr id="18" name="TextBox 17"/>
          <p:cNvSpPr txBox="1">
            <a:spLocks noChangeArrowheads="1"/>
          </p:cNvSpPr>
          <p:nvPr/>
        </p:nvSpPr>
        <p:spPr bwMode="auto">
          <a:xfrm>
            <a:off x="2116138" y="2965450"/>
            <a:ext cx="6867525" cy="554038"/>
          </a:xfrm>
          <a:prstGeom prst="rect">
            <a:avLst/>
          </a:prstGeom>
          <a:noFill/>
          <a:ln w="9525">
            <a:solidFill>
              <a:schemeClr val="tx1"/>
            </a:solidFill>
            <a:miter lim="800000"/>
            <a:headEnd/>
            <a:tailEnd/>
          </a:ln>
        </p:spPr>
        <p:txBody>
          <a:bodyPr>
            <a:spAutoFit/>
          </a:bodyPr>
          <a:lstStyle/>
          <a:p>
            <a:r>
              <a:rPr lang="en-US" sz="3000">
                <a:solidFill>
                  <a:srgbClr val="FF0000"/>
                </a:solidFill>
                <a:latin typeface="Times New Roman" pitchFamily="18" charset="0"/>
                <a:cs typeface="Times New Roman" pitchFamily="18" charset="0"/>
              </a:rPr>
              <a:t>         là cấp số nhân                                                           </a:t>
            </a:r>
          </a:p>
        </p:txBody>
      </p:sp>
      <p:graphicFrame>
        <p:nvGraphicFramePr>
          <p:cNvPr id="19" name="Object 77"/>
          <p:cNvGraphicFramePr>
            <a:graphicFrameLocks noChangeAspect="1"/>
          </p:cNvGraphicFramePr>
          <p:nvPr/>
        </p:nvGraphicFramePr>
        <p:xfrm>
          <a:off x="5403850" y="3071813"/>
          <a:ext cx="3327400" cy="444500"/>
        </p:xfrm>
        <a:graphic>
          <a:graphicData uri="http://schemas.openxmlformats.org/presentationml/2006/ole">
            <p:oleObj spid="_x0000_s3149" name="Equation" r:id="rId4" imgW="3327120" imgH="444240" progId="Equation.DSMT4">
              <p:embed/>
            </p:oleObj>
          </a:graphicData>
        </a:graphic>
      </p:graphicFrame>
      <p:sp>
        <p:nvSpPr>
          <p:cNvPr id="21" name="Text Box 4"/>
          <p:cNvSpPr txBox="1">
            <a:spLocks noChangeArrowheads="1"/>
          </p:cNvSpPr>
          <p:nvPr/>
        </p:nvSpPr>
        <p:spPr bwMode="auto">
          <a:xfrm>
            <a:off x="277813" y="3595688"/>
            <a:ext cx="11609387" cy="523875"/>
          </a:xfrm>
          <a:prstGeom prst="rect">
            <a:avLst/>
          </a:prstGeom>
          <a:noFill/>
          <a:ln w="9525">
            <a:noFill/>
            <a:miter lim="800000"/>
            <a:headEnd/>
            <a:tailEnd/>
          </a:ln>
        </p:spPr>
        <p:txBody>
          <a:bodyPr>
            <a:spAutoFit/>
          </a:bodyPr>
          <a:lstStyle/>
          <a:p>
            <a:pPr eaLnBrk="0" hangingPunct="0"/>
            <a:r>
              <a:rPr lang="en-US" sz="2800">
                <a:latin typeface="Times New Roman" pitchFamily="18" charset="0"/>
                <a:cs typeface="Times New Roman" pitchFamily="18" charset="0"/>
              </a:rPr>
              <a:t>Số q được gọi là </a:t>
            </a:r>
            <a:r>
              <a:rPr lang="en-US" sz="2800">
                <a:solidFill>
                  <a:srgbClr val="FF0000"/>
                </a:solidFill>
                <a:latin typeface="Times New Roman" pitchFamily="18" charset="0"/>
                <a:cs typeface="Times New Roman" pitchFamily="18" charset="0"/>
              </a:rPr>
              <a:t>công bội </a:t>
            </a:r>
            <a:r>
              <a:rPr lang="en-US" sz="2800">
                <a:latin typeface="Times New Roman" pitchFamily="18" charset="0"/>
                <a:cs typeface="Times New Roman" pitchFamily="18" charset="0"/>
              </a:rPr>
              <a:t>của cấp số nhân.</a:t>
            </a:r>
          </a:p>
        </p:txBody>
      </p:sp>
      <p:sp>
        <p:nvSpPr>
          <p:cNvPr id="22" name="TextBox 21"/>
          <p:cNvSpPr txBox="1"/>
          <p:nvPr/>
        </p:nvSpPr>
        <p:spPr>
          <a:xfrm>
            <a:off x="0" y="4300538"/>
            <a:ext cx="9375775" cy="538162"/>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a:solidFill>
                  <a:schemeClr val="accent2">
                    <a:lumMod val="50000"/>
                  </a:schemeClr>
                </a:solidFill>
                <a:latin typeface="Times New Roman" panose="02020603050405020304" pitchFamily="18" charset="0"/>
                <a:cs typeface="Times New Roman" panose="02020603050405020304" pitchFamily="18" charset="0"/>
              </a:rPr>
              <a:t>Ví dụ 1. Dãy số 4; 12; 36; 108 có phải là cấp số nhân không ? </a:t>
            </a:r>
            <a:endParaRPr lang="en-US" sz="290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3" name="TextBox 22"/>
          <p:cNvSpPr txBox="1">
            <a:spLocks noChangeArrowheads="1"/>
          </p:cNvSpPr>
          <p:nvPr/>
        </p:nvSpPr>
        <p:spPr bwMode="auto">
          <a:xfrm>
            <a:off x="2398713" y="5576888"/>
            <a:ext cx="6262687" cy="523875"/>
          </a:xfrm>
          <a:prstGeom prst="rect">
            <a:avLst/>
          </a:prstGeom>
          <a:noFill/>
          <a:ln w="9525">
            <a:noFill/>
            <a:miter lim="800000"/>
            <a:headEnd/>
            <a:tailEnd/>
          </a:ln>
        </p:spPr>
        <p:txBody>
          <a:bodyPr wrap="none">
            <a:spAutoFit/>
          </a:bodyPr>
          <a:lstStyle/>
          <a:p>
            <a:r>
              <a:rPr lang="en-US" sz="2800">
                <a:latin typeface="Times New Roman" pitchFamily="18" charset="0"/>
                <a:cs typeface="Times New Roman" pitchFamily="18" charset="0"/>
              </a:rPr>
              <a:t>4		12		36		108</a:t>
            </a:r>
          </a:p>
        </p:txBody>
      </p:sp>
      <p:sp>
        <p:nvSpPr>
          <p:cNvPr id="24" name="AutoShape 7"/>
          <p:cNvSpPr>
            <a:spLocks noChangeArrowheads="1"/>
          </p:cNvSpPr>
          <p:nvPr/>
        </p:nvSpPr>
        <p:spPr bwMode="auto">
          <a:xfrm>
            <a:off x="2825750" y="5375275"/>
            <a:ext cx="1295400" cy="304800"/>
          </a:xfrm>
          <a:custGeom>
            <a:avLst/>
            <a:gdLst>
              <a:gd name="T0" fmla="*/ 567817 w 21600"/>
              <a:gd name="T1" fmla="*/ 1157 h 21600"/>
              <a:gd name="T2" fmla="*/ 105011 w 21600"/>
              <a:gd name="T3" fmla="*/ 184616 h 21600"/>
              <a:gd name="T4" fmla="*/ 589527 w 21600"/>
              <a:gd name="T5" fmla="*/ 42291 h 21600"/>
              <a:gd name="T6" fmla="*/ 1457325 w 21600"/>
              <a:gd name="T7" fmla="*/ 152400 h 21600"/>
              <a:gd name="T8" fmla="*/ 1207361 w 21600"/>
              <a:gd name="T9" fmla="*/ 211229 h 21600"/>
              <a:gd name="T10" fmla="*/ 957336 w 21600"/>
              <a:gd name="T11" fmla="*/ 1524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63" y="10800"/>
                </a:moveTo>
                <a:cubicBezTo>
                  <a:pt x="18663" y="6457"/>
                  <a:pt x="15142" y="2937"/>
                  <a:pt x="10800" y="2937"/>
                </a:cubicBezTo>
                <a:cubicBezTo>
                  <a:pt x="6457" y="2937"/>
                  <a:pt x="2937" y="6457"/>
                  <a:pt x="2937" y="10800"/>
                </a:cubicBezTo>
                <a:cubicBezTo>
                  <a:pt x="2936" y="11448"/>
                  <a:pt x="3017" y="12095"/>
                  <a:pt x="3176" y="12724"/>
                </a:cubicBezTo>
                <a:lnTo>
                  <a:pt x="328" y="13443"/>
                </a:lnTo>
                <a:cubicBezTo>
                  <a:pt x="110" y="12578"/>
                  <a:pt x="0" y="11691"/>
                  <a:pt x="0" y="10800"/>
                </a:cubicBezTo>
                <a:cubicBezTo>
                  <a:pt x="0" y="4835"/>
                  <a:pt x="4835" y="0"/>
                  <a:pt x="10800" y="0"/>
                </a:cubicBezTo>
                <a:cubicBezTo>
                  <a:pt x="16764" y="-1"/>
                  <a:pt x="21599" y="4835"/>
                  <a:pt x="21600" y="10799"/>
                </a:cubicBezTo>
                <a:lnTo>
                  <a:pt x="21600" y="10800"/>
                </a:lnTo>
                <a:lnTo>
                  <a:pt x="24300" y="10800"/>
                </a:lnTo>
                <a:lnTo>
                  <a:pt x="20132" y="14969"/>
                </a:lnTo>
                <a:lnTo>
                  <a:pt x="15963" y="10800"/>
                </a:lnTo>
                <a:lnTo>
                  <a:pt x="18663" y="10800"/>
                </a:lnTo>
                <a:close/>
              </a:path>
            </a:pathLst>
          </a:custGeom>
          <a:noFill/>
          <a:ln w="9525">
            <a:solidFill>
              <a:schemeClr val="tx1"/>
            </a:solidFill>
            <a:miter lim="800000"/>
            <a:headEnd/>
            <a:tailEnd/>
          </a:ln>
        </p:spPr>
        <p:txBody>
          <a:bodyPr wrap="none" anchor="ctr"/>
          <a:lstStyle/>
          <a:p>
            <a:endParaRPr lang="en-US"/>
          </a:p>
        </p:txBody>
      </p:sp>
      <p:sp>
        <p:nvSpPr>
          <p:cNvPr id="25" name="AutoShape 8"/>
          <p:cNvSpPr>
            <a:spLocks noChangeArrowheads="1"/>
          </p:cNvSpPr>
          <p:nvPr/>
        </p:nvSpPr>
        <p:spPr bwMode="auto">
          <a:xfrm>
            <a:off x="4756150" y="5375275"/>
            <a:ext cx="1295400" cy="304800"/>
          </a:xfrm>
          <a:custGeom>
            <a:avLst/>
            <a:gdLst>
              <a:gd name="T0" fmla="*/ 567817 w 21600"/>
              <a:gd name="T1" fmla="*/ 1157 h 21600"/>
              <a:gd name="T2" fmla="*/ 105011 w 21600"/>
              <a:gd name="T3" fmla="*/ 184616 h 21600"/>
              <a:gd name="T4" fmla="*/ 589527 w 21600"/>
              <a:gd name="T5" fmla="*/ 42291 h 21600"/>
              <a:gd name="T6" fmla="*/ 1457325 w 21600"/>
              <a:gd name="T7" fmla="*/ 152400 h 21600"/>
              <a:gd name="T8" fmla="*/ 1207361 w 21600"/>
              <a:gd name="T9" fmla="*/ 211229 h 21600"/>
              <a:gd name="T10" fmla="*/ 957336 w 21600"/>
              <a:gd name="T11" fmla="*/ 1524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63" y="10800"/>
                </a:moveTo>
                <a:cubicBezTo>
                  <a:pt x="18663" y="6457"/>
                  <a:pt x="15142" y="2937"/>
                  <a:pt x="10800" y="2937"/>
                </a:cubicBezTo>
                <a:cubicBezTo>
                  <a:pt x="6457" y="2937"/>
                  <a:pt x="2937" y="6457"/>
                  <a:pt x="2937" y="10800"/>
                </a:cubicBezTo>
                <a:cubicBezTo>
                  <a:pt x="2936" y="11448"/>
                  <a:pt x="3017" y="12095"/>
                  <a:pt x="3176" y="12724"/>
                </a:cubicBezTo>
                <a:lnTo>
                  <a:pt x="328" y="13443"/>
                </a:lnTo>
                <a:cubicBezTo>
                  <a:pt x="110" y="12578"/>
                  <a:pt x="0" y="11691"/>
                  <a:pt x="0" y="10800"/>
                </a:cubicBezTo>
                <a:cubicBezTo>
                  <a:pt x="0" y="4835"/>
                  <a:pt x="4835" y="0"/>
                  <a:pt x="10800" y="0"/>
                </a:cubicBezTo>
                <a:cubicBezTo>
                  <a:pt x="16764" y="-1"/>
                  <a:pt x="21599" y="4835"/>
                  <a:pt x="21600" y="10799"/>
                </a:cubicBezTo>
                <a:lnTo>
                  <a:pt x="21600" y="10800"/>
                </a:lnTo>
                <a:lnTo>
                  <a:pt x="24300" y="10800"/>
                </a:lnTo>
                <a:lnTo>
                  <a:pt x="20132" y="14969"/>
                </a:lnTo>
                <a:lnTo>
                  <a:pt x="15963" y="10800"/>
                </a:lnTo>
                <a:lnTo>
                  <a:pt x="18663" y="10800"/>
                </a:lnTo>
                <a:close/>
              </a:path>
            </a:pathLst>
          </a:custGeom>
          <a:noFill/>
          <a:ln w="9525">
            <a:solidFill>
              <a:schemeClr val="tx1"/>
            </a:solidFill>
            <a:miter lim="800000"/>
            <a:headEnd/>
            <a:tailEnd/>
          </a:ln>
        </p:spPr>
        <p:txBody>
          <a:bodyPr wrap="none" anchor="ctr"/>
          <a:lstStyle/>
          <a:p>
            <a:endParaRPr lang="en-US"/>
          </a:p>
        </p:txBody>
      </p:sp>
      <p:sp>
        <p:nvSpPr>
          <p:cNvPr id="26" name="AutoShape 9"/>
          <p:cNvSpPr>
            <a:spLocks noChangeArrowheads="1"/>
          </p:cNvSpPr>
          <p:nvPr/>
        </p:nvSpPr>
        <p:spPr bwMode="auto">
          <a:xfrm>
            <a:off x="6551613" y="5360988"/>
            <a:ext cx="1295400" cy="304800"/>
          </a:xfrm>
          <a:custGeom>
            <a:avLst/>
            <a:gdLst>
              <a:gd name="T0" fmla="*/ 567817 w 21600"/>
              <a:gd name="T1" fmla="*/ 1157 h 21600"/>
              <a:gd name="T2" fmla="*/ 105011 w 21600"/>
              <a:gd name="T3" fmla="*/ 184616 h 21600"/>
              <a:gd name="T4" fmla="*/ 589527 w 21600"/>
              <a:gd name="T5" fmla="*/ 42291 h 21600"/>
              <a:gd name="T6" fmla="*/ 1457325 w 21600"/>
              <a:gd name="T7" fmla="*/ 152400 h 21600"/>
              <a:gd name="T8" fmla="*/ 1207361 w 21600"/>
              <a:gd name="T9" fmla="*/ 211229 h 21600"/>
              <a:gd name="T10" fmla="*/ 957336 w 21600"/>
              <a:gd name="T11" fmla="*/ 1524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63" y="10800"/>
                </a:moveTo>
                <a:cubicBezTo>
                  <a:pt x="18663" y="6457"/>
                  <a:pt x="15142" y="2937"/>
                  <a:pt x="10800" y="2937"/>
                </a:cubicBezTo>
                <a:cubicBezTo>
                  <a:pt x="6457" y="2937"/>
                  <a:pt x="2937" y="6457"/>
                  <a:pt x="2937" y="10800"/>
                </a:cubicBezTo>
                <a:cubicBezTo>
                  <a:pt x="2936" y="11448"/>
                  <a:pt x="3017" y="12095"/>
                  <a:pt x="3176" y="12724"/>
                </a:cubicBezTo>
                <a:lnTo>
                  <a:pt x="328" y="13443"/>
                </a:lnTo>
                <a:cubicBezTo>
                  <a:pt x="110" y="12578"/>
                  <a:pt x="0" y="11691"/>
                  <a:pt x="0" y="10800"/>
                </a:cubicBezTo>
                <a:cubicBezTo>
                  <a:pt x="0" y="4835"/>
                  <a:pt x="4835" y="0"/>
                  <a:pt x="10800" y="0"/>
                </a:cubicBezTo>
                <a:cubicBezTo>
                  <a:pt x="16764" y="-1"/>
                  <a:pt x="21599" y="4835"/>
                  <a:pt x="21600" y="10799"/>
                </a:cubicBezTo>
                <a:lnTo>
                  <a:pt x="21600" y="10800"/>
                </a:lnTo>
                <a:lnTo>
                  <a:pt x="24300" y="10800"/>
                </a:lnTo>
                <a:lnTo>
                  <a:pt x="20132" y="14969"/>
                </a:lnTo>
                <a:lnTo>
                  <a:pt x="15963" y="10800"/>
                </a:lnTo>
                <a:lnTo>
                  <a:pt x="18663" y="10800"/>
                </a:lnTo>
                <a:close/>
              </a:path>
            </a:pathLst>
          </a:custGeom>
          <a:noFill/>
          <a:ln w="9525">
            <a:solidFill>
              <a:schemeClr val="tx1"/>
            </a:solidFill>
            <a:miter lim="800000"/>
            <a:headEnd/>
            <a:tailEnd/>
          </a:ln>
        </p:spPr>
        <p:txBody>
          <a:bodyPr wrap="none" anchor="ctr"/>
          <a:lstStyle/>
          <a:p>
            <a:endParaRPr lang="en-US"/>
          </a:p>
        </p:txBody>
      </p:sp>
      <p:sp>
        <p:nvSpPr>
          <p:cNvPr id="27" name="TextBox 26"/>
          <p:cNvSpPr txBox="1">
            <a:spLocks noChangeArrowheads="1"/>
          </p:cNvSpPr>
          <p:nvPr/>
        </p:nvSpPr>
        <p:spPr bwMode="auto">
          <a:xfrm>
            <a:off x="3290888" y="4921250"/>
            <a:ext cx="363537" cy="523875"/>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3</a:t>
            </a:r>
          </a:p>
        </p:txBody>
      </p:sp>
      <p:sp>
        <p:nvSpPr>
          <p:cNvPr id="28" name="Rectangle 27"/>
          <p:cNvSpPr>
            <a:spLocks noChangeArrowheads="1"/>
          </p:cNvSpPr>
          <p:nvPr/>
        </p:nvSpPr>
        <p:spPr bwMode="auto">
          <a:xfrm>
            <a:off x="5253038" y="4919663"/>
            <a:ext cx="365125" cy="522287"/>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3</a:t>
            </a:r>
          </a:p>
        </p:txBody>
      </p:sp>
      <p:sp>
        <p:nvSpPr>
          <p:cNvPr id="29" name="Rectangle 28"/>
          <p:cNvSpPr>
            <a:spLocks noChangeArrowheads="1"/>
          </p:cNvSpPr>
          <p:nvPr/>
        </p:nvSpPr>
        <p:spPr bwMode="auto">
          <a:xfrm>
            <a:off x="7124700" y="4918075"/>
            <a:ext cx="363538" cy="523875"/>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3</a:t>
            </a:r>
          </a:p>
        </p:txBody>
      </p:sp>
      <p:sp>
        <p:nvSpPr>
          <p:cNvPr id="31" name="Rectangle 30"/>
          <p:cNvSpPr>
            <a:spLocks noChangeArrowheads="1"/>
          </p:cNvSpPr>
          <p:nvPr/>
        </p:nvSpPr>
        <p:spPr bwMode="auto">
          <a:xfrm>
            <a:off x="1550988" y="6165850"/>
            <a:ext cx="8882062"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Dãy số 4; 12; 36; 108 là </a:t>
            </a:r>
            <a:r>
              <a:rPr lang="en-US" sz="2800">
                <a:solidFill>
                  <a:srgbClr val="FF0000"/>
                </a:solidFill>
                <a:latin typeface="Times New Roman" pitchFamily="18" charset="0"/>
                <a:cs typeface="Times New Roman" pitchFamily="18" charset="0"/>
              </a:rPr>
              <a:t>cấp số nhân </a:t>
            </a:r>
            <a:r>
              <a:rPr lang="en-US" sz="2800">
                <a:latin typeface="Times New Roman" pitchFamily="18" charset="0"/>
                <a:cs typeface="Times New Roman" pitchFamily="18" charset="0"/>
              </a:rPr>
              <a:t>với </a:t>
            </a:r>
            <a:r>
              <a:rPr lang="en-US" sz="2800">
                <a:solidFill>
                  <a:srgbClr val="FF0000"/>
                </a:solidFill>
                <a:latin typeface="Times New Roman" pitchFamily="18" charset="0"/>
                <a:cs typeface="Times New Roman" pitchFamily="18" charset="0"/>
              </a:rPr>
              <a:t>công bội </a:t>
            </a:r>
            <a:r>
              <a:rPr lang="en-US" sz="2800">
                <a:latin typeface="Times New Roman" pitchFamily="18" charset="0"/>
                <a:cs typeface="Times New Roman" pitchFamily="18" charset="0"/>
              </a:rPr>
              <a:t>q = 3. </a:t>
            </a:r>
            <a:endParaRPr lang="en-US" sz="2800">
              <a:latin typeface="Trebuchet MS" pitchFamily="34" charset="0"/>
            </a:endParaRPr>
          </a:p>
        </p:txBody>
      </p:sp>
      <p:sp>
        <p:nvSpPr>
          <p:cNvPr id="32" name="Right Arrow 31"/>
          <p:cNvSpPr/>
          <p:nvPr/>
        </p:nvSpPr>
        <p:spPr>
          <a:xfrm>
            <a:off x="696913" y="6308725"/>
            <a:ext cx="762000" cy="2492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arn(inVertical)">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barn(inVertical)">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1000"/>
                                        <p:tgtEl>
                                          <p:spTgt spid="27"/>
                                        </p:tgtEl>
                                      </p:cBhvr>
                                    </p:animEffect>
                                    <p:anim calcmode="lin" valueType="num">
                                      <p:cBhvr>
                                        <p:cTn id="56" dur="1000" fill="hold"/>
                                        <p:tgtEl>
                                          <p:spTgt spid="27"/>
                                        </p:tgtEl>
                                        <p:attrNameLst>
                                          <p:attrName>ppt_x</p:attrName>
                                        </p:attrNameLst>
                                      </p:cBhvr>
                                      <p:tavLst>
                                        <p:tav tm="0">
                                          <p:val>
                                            <p:strVal val="#ppt_x"/>
                                          </p:val>
                                        </p:tav>
                                        <p:tav tm="100000">
                                          <p:val>
                                            <p:strVal val="#ppt_x"/>
                                          </p:val>
                                        </p:tav>
                                      </p:tavLst>
                                    </p:anim>
                                    <p:anim calcmode="lin" valueType="num">
                                      <p:cBhvr>
                                        <p:cTn id="5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1000"/>
                                        <p:tgtEl>
                                          <p:spTgt spid="29"/>
                                        </p:tgtEl>
                                      </p:cBhvr>
                                    </p:animEffect>
                                    <p:anim calcmode="lin" valueType="num">
                                      <p:cBhvr>
                                        <p:cTn id="80" dur="1000" fill="hold"/>
                                        <p:tgtEl>
                                          <p:spTgt spid="29"/>
                                        </p:tgtEl>
                                        <p:attrNameLst>
                                          <p:attrName>ppt_x</p:attrName>
                                        </p:attrNameLst>
                                      </p:cBhvr>
                                      <p:tavLst>
                                        <p:tav tm="0">
                                          <p:val>
                                            <p:strVal val="#ppt_x"/>
                                          </p:val>
                                        </p:tav>
                                        <p:tav tm="100000">
                                          <p:val>
                                            <p:strVal val="#ppt_x"/>
                                          </p:val>
                                        </p:tav>
                                      </p:tavLst>
                                    </p:anim>
                                    <p:anim calcmode="lin" valueType="num">
                                      <p:cBhvr>
                                        <p:cTn id="8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barn(inVertical)">
                                      <p:cBhvr>
                                        <p:cTn id="86" dur="500"/>
                                        <p:tgtEl>
                                          <p:spTgt spid="32"/>
                                        </p:tgtEl>
                                      </p:cBhvr>
                                    </p:animEffect>
                                  </p:childTnLst>
                                </p:cTn>
                              </p:par>
                              <p:par>
                                <p:cTn id="87" presetID="2" presetClass="entr" presetSubtype="4" fill="hold" grpId="0" nodeType="with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additive="base">
                                        <p:cTn id="89" dur="500" fill="hold"/>
                                        <p:tgtEl>
                                          <p:spTgt spid="31"/>
                                        </p:tgtEl>
                                        <p:attrNameLst>
                                          <p:attrName>ppt_x</p:attrName>
                                        </p:attrNameLst>
                                      </p:cBhvr>
                                      <p:tavLst>
                                        <p:tav tm="0">
                                          <p:val>
                                            <p:strVal val="#ppt_x"/>
                                          </p:val>
                                        </p:tav>
                                        <p:tav tm="100000">
                                          <p:val>
                                            <p:strVal val="#ppt_x"/>
                                          </p:val>
                                        </p:tav>
                                      </p:tavLst>
                                    </p:anim>
                                    <p:anim calcmode="lin" valueType="num">
                                      <p:cBhvr additive="base">
                                        <p:cTn id="9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p:bldP spid="18" grpId="0" animBg="1"/>
      <p:bldP spid="21" grpId="0"/>
      <p:bldP spid="22" grpId="0" animBg="1"/>
      <p:bldP spid="23" grpId="0"/>
      <p:bldP spid="24" grpId="0" animBg="1"/>
      <p:bldP spid="25" grpId="0" animBg="1"/>
      <p:bldP spid="26" grpId="0" animBg="1"/>
      <p:bldP spid="27" grpId="0"/>
      <p:bldP spid="28" grpId="0"/>
      <p:bldP spid="29" grpId="0"/>
      <p:bldP spid="31" grpId="0"/>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9529763" cy="538163"/>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a:solidFill>
                  <a:schemeClr val="accent2">
                    <a:lumMod val="75000"/>
                  </a:schemeClr>
                </a:solidFill>
                <a:latin typeface="Times New Roman" panose="02020603050405020304" pitchFamily="18" charset="0"/>
                <a:cs typeface="Times New Roman" panose="02020603050405020304" pitchFamily="18" charset="0"/>
              </a:rPr>
              <a:t>Hoạt động 1. Trong các dãy số sau, dãy số nào là cấp số nhân ?</a:t>
            </a:r>
            <a:endParaRPr lang="en-US" sz="290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a:spLocks noChangeArrowheads="1"/>
          </p:cNvSpPr>
          <p:nvPr/>
        </p:nvSpPr>
        <p:spPr bwMode="auto">
          <a:xfrm>
            <a:off x="2174875" y="1531938"/>
            <a:ext cx="7883525" cy="5264150"/>
          </a:xfrm>
          <a:prstGeom prst="rect">
            <a:avLst/>
          </a:prstGeom>
          <a:noFill/>
          <a:ln w="9525">
            <a:noFill/>
            <a:miter lim="800000"/>
            <a:headEnd/>
            <a:tailEnd/>
          </a:ln>
        </p:spPr>
        <p:txBody>
          <a:bodyPr>
            <a:spAutoFit/>
          </a:bodyPr>
          <a:lstStyle/>
          <a:p>
            <a:pPr>
              <a:lnSpc>
                <a:spcPct val="150000"/>
              </a:lnSpc>
            </a:pPr>
            <a:r>
              <a:rPr lang="en-US" sz="2800">
                <a:latin typeface="Times New Roman" pitchFamily="18" charset="0"/>
                <a:cs typeface="Times New Roman" pitchFamily="18" charset="0"/>
              </a:rPr>
              <a:t>A. 3; -6; 12; -24; 48.</a:t>
            </a:r>
          </a:p>
          <a:p>
            <a:pPr>
              <a:lnSpc>
                <a:spcPct val="150000"/>
              </a:lnSpc>
            </a:pPr>
            <a:endParaRPr lang="en-US" sz="2800">
              <a:latin typeface="Times New Roman" pitchFamily="18" charset="0"/>
              <a:cs typeface="Times New Roman" pitchFamily="18" charset="0"/>
            </a:endParaRPr>
          </a:p>
          <a:p>
            <a:pPr>
              <a:lnSpc>
                <a:spcPct val="150000"/>
              </a:lnSpc>
            </a:pPr>
            <a:r>
              <a:rPr lang="en-US" sz="2800">
                <a:latin typeface="Times New Roman" pitchFamily="18" charset="0"/>
                <a:cs typeface="Times New Roman" pitchFamily="18" charset="0"/>
              </a:rPr>
              <a:t>B. 0; 0; 0; 0; 0.</a:t>
            </a:r>
          </a:p>
          <a:p>
            <a:pPr>
              <a:lnSpc>
                <a:spcPct val="150000"/>
              </a:lnSpc>
            </a:pPr>
            <a:endParaRPr lang="en-US" sz="2800">
              <a:latin typeface="Times New Roman" pitchFamily="18" charset="0"/>
              <a:cs typeface="Times New Roman" pitchFamily="18" charset="0"/>
            </a:endParaRPr>
          </a:p>
          <a:p>
            <a:pPr>
              <a:lnSpc>
                <a:spcPct val="150000"/>
              </a:lnSpc>
            </a:pPr>
            <a:r>
              <a:rPr lang="en-US" sz="2800">
                <a:latin typeface="Times New Roman" pitchFamily="18" charset="0"/>
                <a:cs typeface="Times New Roman" pitchFamily="18" charset="0"/>
              </a:rPr>
              <a:t>C. 7; 7; 7; 7; 7; 7.</a:t>
            </a:r>
          </a:p>
          <a:p>
            <a:pPr>
              <a:lnSpc>
                <a:spcPct val="150000"/>
              </a:lnSpc>
            </a:pPr>
            <a:endParaRPr lang="en-US" sz="2800">
              <a:latin typeface="Times New Roman" pitchFamily="18" charset="0"/>
              <a:cs typeface="Times New Roman" pitchFamily="18" charset="0"/>
            </a:endParaRPr>
          </a:p>
          <a:p>
            <a:pPr>
              <a:lnSpc>
                <a:spcPct val="150000"/>
              </a:lnSpc>
            </a:pPr>
            <a:r>
              <a:rPr lang="en-US" sz="2800">
                <a:latin typeface="Times New Roman" pitchFamily="18" charset="0"/>
                <a:cs typeface="Times New Roman" pitchFamily="18" charset="0"/>
              </a:rPr>
              <a:t>D. 5; 0; 0; 0; 0; 0.</a:t>
            </a:r>
          </a:p>
          <a:p>
            <a:pPr>
              <a:lnSpc>
                <a:spcPct val="150000"/>
              </a:lnSpc>
            </a:pPr>
            <a:endParaRPr lang="en-US" sz="2800">
              <a:latin typeface="Times New Roman" pitchFamily="18" charset="0"/>
              <a:cs typeface="Times New Roman" pitchFamily="18" charset="0"/>
            </a:endParaRPr>
          </a:p>
        </p:txBody>
      </p:sp>
      <p:sp>
        <p:nvSpPr>
          <p:cNvPr id="5" name="Right Arrow 4"/>
          <p:cNvSpPr/>
          <p:nvPr/>
        </p:nvSpPr>
        <p:spPr>
          <a:xfrm>
            <a:off x="1890713" y="2327275"/>
            <a:ext cx="568325" cy="263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extBox 5"/>
          <p:cNvSpPr txBox="1">
            <a:spLocks noChangeArrowheads="1"/>
          </p:cNvSpPr>
          <p:nvPr/>
        </p:nvSpPr>
        <p:spPr bwMode="auto">
          <a:xfrm>
            <a:off x="2628900" y="2197100"/>
            <a:ext cx="4891088" cy="523875"/>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Cấp số nhân với công bội q = -2.</a:t>
            </a:r>
          </a:p>
        </p:txBody>
      </p:sp>
      <p:sp>
        <p:nvSpPr>
          <p:cNvPr id="30" name="Right Arrow 29"/>
          <p:cNvSpPr/>
          <p:nvPr/>
        </p:nvSpPr>
        <p:spPr>
          <a:xfrm>
            <a:off x="1890713" y="3698875"/>
            <a:ext cx="568325" cy="263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ight Arrow 32"/>
          <p:cNvSpPr/>
          <p:nvPr/>
        </p:nvSpPr>
        <p:spPr>
          <a:xfrm>
            <a:off x="1890713" y="4938713"/>
            <a:ext cx="568325" cy="263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ight Arrow 33"/>
          <p:cNvSpPr/>
          <p:nvPr/>
        </p:nvSpPr>
        <p:spPr>
          <a:xfrm>
            <a:off x="1890713" y="6192838"/>
            <a:ext cx="568325" cy="263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TextBox 35"/>
          <p:cNvSpPr txBox="1">
            <a:spLocks noChangeArrowheads="1"/>
          </p:cNvSpPr>
          <p:nvPr/>
        </p:nvSpPr>
        <p:spPr bwMode="auto">
          <a:xfrm>
            <a:off x="2628900" y="4808538"/>
            <a:ext cx="4770438" cy="523875"/>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Cấp số nhân với công bội q = 1.</a:t>
            </a:r>
          </a:p>
        </p:txBody>
      </p:sp>
      <p:sp>
        <p:nvSpPr>
          <p:cNvPr id="37" name="TextBox 36"/>
          <p:cNvSpPr txBox="1">
            <a:spLocks noChangeArrowheads="1"/>
          </p:cNvSpPr>
          <p:nvPr/>
        </p:nvSpPr>
        <p:spPr bwMode="auto">
          <a:xfrm>
            <a:off x="2628900" y="6062663"/>
            <a:ext cx="4770438" cy="523875"/>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Cấp số nhân với công bội q = 0.</a:t>
            </a:r>
          </a:p>
        </p:txBody>
      </p:sp>
      <p:sp>
        <p:nvSpPr>
          <p:cNvPr id="39" name="TextBox 38"/>
          <p:cNvSpPr txBox="1">
            <a:spLocks noChangeArrowheads="1"/>
          </p:cNvSpPr>
          <p:nvPr/>
        </p:nvSpPr>
        <p:spPr bwMode="auto">
          <a:xfrm>
            <a:off x="2628900" y="3568700"/>
            <a:ext cx="5003800" cy="523875"/>
          </a:xfrm>
          <a:prstGeom prst="rect">
            <a:avLst/>
          </a:prstGeom>
          <a:noFill/>
          <a:ln w="9525">
            <a:noFill/>
            <a:miter lim="800000"/>
            <a:headEnd/>
            <a:tailEnd/>
          </a:ln>
        </p:spPr>
        <p:txBody>
          <a:bodyPr wrap="none">
            <a:spAutoFit/>
          </a:bodyPr>
          <a:lstStyle/>
          <a:p>
            <a:r>
              <a:rPr lang="en-US" sz="2800">
                <a:solidFill>
                  <a:srgbClr val="FF0000"/>
                </a:solidFill>
                <a:latin typeface="Times New Roman" pitchFamily="18" charset="0"/>
                <a:cs typeface="Times New Roman" pitchFamily="18" charset="0"/>
              </a:rPr>
              <a:t>Cấp số nhân với công bội q tùy 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par>
                                <p:cTn id="26" presetID="10" presetClass="entr" presetSubtype="0" fill="hold" nodeType="withEffect">
                                  <p:stCondLst>
                                    <p:cond delay="0"/>
                                  </p:stCondLst>
                                  <p:childTnLst>
                                    <p:set>
                                      <p:cBhvr>
                                        <p:cTn id="27" dur="1" fill="hold">
                                          <p:stCondLst>
                                            <p:cond delay="0"/>
                                          </p:stCondLst>
                                        </p:cTn>
                                        <p:tgtEl>
                                          <p:spTgt spid="39">
                                            <p:txEl>
                                              <p:pRg st="0" end="0"/>
                                            </p:txEl>
                                          </p:spTgt>
                                        </p:tgtEl>
                                        <p:attrNameLst>
                                          <p:attrName>style.visibility</p:attrName>
                                        </p:attrNameLst>
                                      </p:cBhvr>
                                      <p:to>
                                        <p:strVal val="visible"/>
                                      </p:to>
                                    </p:set>
                                    <p:animEffect transition="in" filter="fade">
                                      <p:cBhvr>
                                        <p:cTn id="28" dur="500"/>
                                        <p:tgtEl>
                                          <p:spTgt spid="3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fade">
                                      <p:cBhvr>
                                        <p:cTn id="41" dur="500"/>
                                        <p:tgtEl>
                                          <p:spTgt spid="3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5" grpId="0" animBg="1"/>
      <p:bldP spid="6" grpId="0"/>
      <p:bldP spid="30" grpId="0" animBg="1"/>
      <p:bldP spid="33" grpId="0" animBg="1"/>
      <p:bldP spid="34" grpId="0" animBg="1"/>
      <p:bldP spid="36" grpId="0"/>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2036763" cy="538163"/>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marL="457200" indent="-457200" fontAlgn="auto">
              <a:spcBef>
                <a:spcPts val="0"/>
              </a:spcBef>
              <a:spcAft>
                <a:spcPts val="0"/>
              </a:spcAft>
              <a:buFont typeface="Wingdings" panose="05000000000000000000" pitchFamily="2" charset="2"/>
              <a:buChar char="v"/>
              <a:defRPr/>
            </a:pPr>
            <a:r>
              <a:rPr lang="en-US" sz="2900" b="1">
                <a:solidFill>
                  <a:srgbClr val="FF0000"/>
                </a:solidFill>
                <a:latin typeface="Times New Roman" panose="02020603050405020304" pitchFamily="18" charset="0"/>
                <a:cs typeface="Times New Roman" panose="02020603050405020304" pitchFamily="18" charset="0"/>
              </a:rPr>
              <a:t>Đặc biệt</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7" name="Text Box 2"/>
          <p:cNvSpPr txBox="1">
            <a:spLocks noChangeArrowheads="1"/>
          </p:cNvSpPr>
          <p:nvPr/>
        </p:nvSpPr>
        <p:spPr bwMode="auto">
          <a:xfrm>
            <a:off x="644525" y="1900238"/>
            <a:ext cx="6553200" cy="519112"/>
          </a:xfrm>
          <a:prstGeom prst="rect">
            <a:avLst/>
          </a:prstGeom>
          <a:noFill/>
          <a:ln w="9525">
            <a:noFill/>
            <a:miter lim="800000"/>
            <a:headEnd/>
            <a:tailEnd/>
          </a:ln>
        </p:spPr>
        <p:txBody>
          <a:bodyPr>
            <a:spAutoFit/>
          </a:bodyPr>
          <a:lstStyle/>
          <a:p>
            <a:pPr eaLnBrk="0" hangingPunct="0"/>
            <a:r>
              <a:rPr lang="vi-VN" sz="2800">
                <a:latin typeface="Times New Roman" pitchFamily="18" charset="0"/>
                <a:cs typeface="Times New Roman" pitchFamily="18" charset="0"/>
              </a:rPr>
              <a:t> + Khi </a:t>
            </a:r>
            <a:r>
              <a:rPr lang="vi-VN" sz="2800">
                <a:solidFill>
                  <a:srgbClr val="FF3300"/>
                </a:solidFill>
                <a:latin typeface="Times New Roman" pitchFamily="18" charset="0"/>
                <a:cs typeface="Times New Roman" pitchFamily="18" charset="0"/>
              </a:rPr>
              <a:t>q</a:t>
            </a:r>
            <a:r>
              <a:rPr lang="en-US" sz="2800">
                <a:solidFill>
                  <a:srgbClr val="FF3300"/>
                </a:solidFill>
                <a:latin typeface="Times New Roman" pitchFamily="18" charset="0"/>
                <a:cs typeface="Times New Roman" pitchFamily="18" charset="0"/>
              </a:rPr>
              <a:t> </a:t>
            </a:r>
            <a:r>
              <a:rPr lang="vi-VN" sz="2800">
                <a:solidFill>
                  <a:srgbClr val="FF3300"/>
                </a:solidFill>
                <a:latin typeface="Times New Roman" pitchFamily="18" charset="0"/>
                <a:cs typeface="Times New Roman" pitchFamily="18" charset="0"/>
              </a:rPr>
              <a:t>=</a:t>
            </a:r>
            <a:r>
              <a:rPr lang="en-US" sz="2800">
                <a:solidFill>
                  <a:srgbClr val="FF3300"/>
                </a:solidFill>
                <a:latin typeface="Times New Roman" pitchFamily="18" charset="0"/>
                <a:cs typeface="Times New Roman" pitchFamily="18" charset="0"/>
              </a:rPr>
              <a:t> </a:t>
            </a:r>
            <a:r>
              <a:rPr lang="vi-VN" sz="2800">
                <a:solidFill>
                  <a:srgbClr val="FF3300"/>
                </a:solidFill>
                <a:latin typeface="Times New Roman" pitchFamily="18" charset="0"/>
                <a:cs typeface="Times New Roman" pitchFamily="18" charset="0"/>
              </a:rPr>
              <a:t>0</a:t>
            </a:r>
            <a:r>
              <a:rPr lang="vi-VN" sz="2800">
                <a:latin typeface="Times New Roman" pitchFamily="18" charset="0"/>
                <a:cs typeface="Times New Roman" pitchFamily="18" charset="0"/>
              </a:rPr>
              <a:t> </a:t>
            </a:r>
            <a:r>
              <a:rPr lang="en-US" sz="2800">
                <a:latin typeface="Times New Roman" pitchFamily="18" charset="0"/>
                <a:cs typeface="Times New Roman" pitchFamily="18" charset="0"/>
              </a:rPr>
              <a:t>cấp số nhân</a:t>
            </a:r>
            <a:r>
              <a:rPr lang="vi-VN" sz="2800">
                <a:latin typeface="Times New Roman" pitchFamily="18" charset="0"/>
                <a:cs typeface="Times New Roman" pitchFamily="18" charset="0"/>
              </a:rPr>
              <a:t> có dạng</a:t>
            </a:r>
            <a:r>
              <a:rPr lang="en-US" sz="2800">
                <a:latin typeface="Times New Roman" pitchFamily="18" charset="0"/>
                <a:cs typeface="Times New Roman" pitchFamily="18" charset="0"/>
              </a:rPr>
              <a:t>: </a:t>
            </a:r>
            <a:r>
              <a:rPr lang="vi-VN" sz="280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graphicFrame>
        <p:nvGraphicFramePr>
          <p:cNvPr id="8" name="Object 80"/>
          <p:cNvGraphicFramePr>
            <a:graphicFrameLocks noChangeAspect="1"/>
          </p:cNvGraphicFramePr>
          <p:nvPr/>
        </p:nvGraphicFramePr>
        <p:xfrm>
          <a:off x="5686425" y="1965325"/>
          <a:ext cx="2349500" cy="444500"/>
        </p:xfrm>
        <a:graphic>
          <a:graphicData uri="http://schemas.openxmlformats.org/presentationml/2006/ole">
            <p:oleObj spid="_x0000_s5200" name="Equation" r:id="rId3" imgW="2349360" imgH="444240" progId="Equation.DSMT4">
              <p:embed/>
            </p:oleObj>
          </a:graphicData>
        </a:graphic>
      </p:graphicFrame>
      <p:sp>
        <p:nvSpPr>
          <p:cNvPr id="15" name="Text Box 2"/>
          <p:cNvSpPr txBox="1">
            <a:spLocks noChangeArrowheads="1"/>
          </p:cNvSpPr>
          <p:nvPr/>
        </p:nvSpPr>
        <p:spPr bwMode="auto">
          <a:xfrm>
            <a:off x="644525" y="2786063"/>
            <a:ext cx="6553200" cy="519112"/>
          </a:xfrm>
          <a:prstGeom prst="rect">
            <a:avLst/>
          </a:prstGeom>
          <a:noFill/>
          <a:ln w="9525">
            <a:noFill/>
            <a:miter lim="800000"/>
            <a:headEnd/>
            <a:tailEnd/>
          </a:ln>
        </p:spPr>
        <p:txBody>
          <a:bodyPr>
            <a:spAutoFit/>
          </a:bodyPr>
          <a:lstStyle/>
          <a:p>
            <a:pPr eaLnBrk="0" hangingPunct="0"/>
            <a:r>
              <a:rPr lang="vi-VN" sz="2800">
                <a:latin typeface="Times New Roman" pitchFamily="18" charset="0"/>
                <a:cs typeface="Times New Roman" pitchFamily="18" charset="0"/>
              </a:rPr>
              <a:t> + Khi </a:t>
            </a:r>
            <a:r>
              <a:rPr lang="vi-VN" sz="2800">
                <a:solidFill>
                  <a:srgbClr val="FF3300"/>
                </a:solidFill>
                <a:latin typeface="Times New Roman" pitchFamily="18" charset="0"/>
                <a:cs typeface="Times New Roman" pitchFamily="18" charset="0"/>
              </a:rPr>
              <a:t>q</a:t>
            </a:r>
            <a:r>
              <a:rPr lang="en-US" sz="2800">
                <a:solidFill>
                  <a:srgbClr val="FF3300"/>
                </a:solidFill>
                <a:latin typeface="Times New Roman" pitchFamily="18" charset="0"/>
                <a:cs typeface="Times New Roman" pitchFamily="18" charset="0"/>
              </a:rPr>
              <a:t> </a:t>
            </a:r>
            <a:r>
              <a:rPr lang="vi-VN" sz="2800">
                <a:solidFill>
                  <a:srgbClr val="FF3300"/>
                </a:solidFill>
                <a:latin typeface="Times New Roman" pitchFamily="18" charset="0"/>
                <a:cs typeface="Times New Roman" pitchFamily="18" charset="0"/>
              </a:rPr>
              <a:t>=</a:t>
            </a:r>
            <a:r>
              <a:rPr lang="en-US" sz="2800">
                <a:solidFill>
                  <a:srgbClr val="FF3300"/>
                </a:solidFill>
                <a:latin typeface="Times New Roman" pitchFamily="18" charset="0"/>
                <a:cs typeface="Times New Roman" pitchFamily="18" charset="0"/>
              </a:rPr>
              <a:t> 1</a:t>
            </a:r>
            <a:r>
              <a:rPr lang="vi-VN" sz="2800">
                <a:latin typeface="Times New Roman" pitchFamily="18" charset="0"/>
                <a:cs typeface="Times New Roman" pitchFamily="18" charset="0"/>
              </a:rPr>
              <a:t> </a:t>
            </a:r>
            <a:r>
              <a:rPr lang="en-US" sz="2800">
                <a:latin typeface="Times New Roman" pitchFamily="18" charset="0"/>
                <a:cs typeface="Times New Roman" pitchFamily="18" charset="0"/>
              </a:rPr>
              <a:t>cấp số nhân</a:t>
            </a:r>
            <a:r>
              <a:rPr lang="vi-VN" sz="2800">
                <a:latin typeface="Times New Roman" pitchFamily="18" charset="0"/>
                <a:cs typeface="Times New Roman" pitchFamily="18" charset="0"/>
              </a:rPr>
              <a:t> có dạng</a:t>
            </a:r>
            <a:r>
              <a:rPr lang="en-US" sz="2800">
                <a:latin typeface="Times New Roman" pitchFamily="18" charset="0"/>
                <a:cs typeface="Times New Roman" pitchFamily="18" charset="0"/>
              </a:rPr>
              <a:t>: </a:t>
            </a:r>
            <a:r>
              <a:rPr lang="vi-VN" sz="280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graphicFrame>
        <p:nvGraphicFramePr>
          <p:cNvPr id="16" name="Object 81"/>
          <p:cNvGraphicFramePr>
            <a:graphicFrameLocks noChangeAspect="1"/>
          </p:cNvGraphicFramePr>
          <p:nvPr/>
        </p:nvGraphicFramePr>
        <p:xfrm>
          <a:off x="5680075" y="2851150"/>
          <a:ext cx="2362200" cy="444500"/>
        </p:xfrm>
        <a:graphic>
          <a:graphicData uri="http://schemas.openxmlformats.org/presentationml/2006/ole">
            <p:oleObj spid="_x0000_s5201" name="Equation" r:id="rId4" imgW="2361960" imgH="444240" progId="Equation.DSMT4">
              <p:embed/>
            </p:oleObj>
          </a:graphicData>
        </a:graphic>
      </p:graphicFrame>
      <p:sp>
        <p:nvSpPr>
          <p:cNvPr id="17" name="Text Box 2"/>
          <p:cNvSpPr txBox="1">
            <a:spLocks noChangeArrowheads="1"/>
          </p:cNvSpPr>
          <p:nvPr/>
        </p:nvSpPr>
        <p:spPr bwMode="auto">
          <a:xfrm>
            <a:off x="644525" y="3603625"/>
            <a:ext cx="10868025" cy="523875"/>
          </a:xfrm>
          <a:prstGeom prst="rect">
            <a:avLst/>
          </a:prstGeom>
          <a:noFill/>
          <a:ln w="9525">
            <a:noFill/>
            <a:miter lim="800000"/>
            <a:headEnd/>
            <a:tailEnd/>
          </a:ln>
        </p:spPr>
        <p:txBody>
          <a:bodyPr>
            <a:spAutoFit/>
          </a:bodyPr>
          <a:lstStyle/>
          <a:p>
            <a:pPr eaLnBrk="0" hangingPunct="0"/>
            <a:r>
              <a:rPr lang="vi-VN" sz="2800">
                <a:latin typeface="Times New Roman" pitchFamily="18" charset="0"/>
                <a:cs typeface="Times New Roman" pitchFamily="18" charset="0"/>
              </a:rPr>
              <a:t> + Khi  </a:t>
            </a:r>
            <a:r>
              <a:rPr lang="en-US" sz="2800">
                <a:latin typeface="Times New Roman" pitchFamily="18" charset="0"/>
                <a:cs typeface="Times New Roman" pitchFamily="18" charset="0"/>
              </a:rPr>
              <a:t>          thì với mọi q, cấp số nhân</a:t>
            </a:r>
            <a:r>
              <a:rPr lang="vi-VN" sz="2800">
                <a:latin typeface="Times New Roman" pitchFamily="18" charset="0"/>
                <a:cs typeface="Times New Roman" pitchFamily="18" charset="0"/>
              </a:rPr>
              <a:t> có dạng</a:t>
            </a:r>
            <a:r>
              <a:rPr lang="en-US" sz="2800">
                <a:latin typeface="Times New Roman" pitchFamily="18" charset="0"/>
                <a:cs typeface="Times New Roman" pitchFamily="18" charset="0"/>
              </a:rPr>
              <a:t>: 0; 0; 0;…;0;… </a:t>
            </a:r>
            <a:r>
              <a:rPr lang="vi-VN" sz="280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graphicFrame>
        <p:nvGraphicFramePr>
          <p:cNvPr id="10" name="Object 82"/>
          <p:cNvGraphicFramePr>
            <a:graphicFrameLocks noChangeAspect="1"/>
          </p:cNvGraphicFramePr>
          <p:nvPr/>
        </p:nvGraphicFramePr>
        <p:xfrm>
          <a:off x="1724025" y="3670300"/>
          <a:ext cx="889000" cy="444500"/>
        </p:xfrm>
        <a:graphic>
          <a:graphicData uri="http://schemas.openxmlformats.org/presentationml/2006/ole">
            <p:oleObj spid="_x0000_s5202" name="Equation" r:id="rId5" imgW="888840" imgH="4442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15"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4075"/>
            <a:ext cx="3503613" cy="55403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sz="2900" b="1">
                <a:solidFill>
                  <a:srgbClr val="FF0000"/>
                </a:solidFill>
                <a:latin typeface="Times New Roman" panose="02020603050405020304" pitchFamily="18" charset="0"/>
                <a:cs typeface="Times New Roman" panose="02020603050405020304" pitchFamily="18" charset="0"/>
              </a:rPr>
              <a:t>2</a:t>
            </a:r>
            <a:r>
              <a:rPr lang="en-US" sz="2900" b="1">
                <a:solidFill>
                  <a:srgbClr val="FF0000"/>
                </a:solidFill>
                <a:latin typeface="Times New Roman" panose="02020603050405020304" pitchFamily="18" charset="0"/>
                <a:cs typeface="Times New Roman" panose="02020603050405020304" pitchFamily="18" charset="0"/>
              </a:rPr>
              <a:t>. Số hạng tổng quát</a:t>
            </a:r>
            <a:endParaRPr lang="en-US" sz="29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3921125" y="130175"/>
            <a:ext cx="4243388" cy="584200"/>
          </a:xfrm>
          <a:prstGeom prst="rect">
            <a:avLst/>
          </a:prstGeom>
          <a:solidFill>
            <a:schemeClr val="accent1">
              <a:lumMod val="40000"/>
              <a:lumOff val="60000"/>
            </a:schemeClr>
          </a:solidFill>
        </p:spPr>
        <p:txBody>
          <a:bodyPr wrap="none">
            <a:spAutoFit/>
          </a:bodyPr>
          <a:lstStyle/>
          <a:p>
            <a:pPr fontAlgn="auto">
              <a:spcBef>
                <a:spcPts val="0"/>
              </a:spcBef>
              <a:spcAft>
                <a:spcPts val="0"/>
              </a:spcAft>
              <a:defRPr/>
            </a:pPr>
            <a:r>
              <a:rPr lang="en-US" sz="3200" b="1">
                <a:solidFill>
                  <a:srgbClr val="FF0000"/>
                </a:solidFill>
                <a:latin typeface="Times New Roman" panose="02020603050405020304" pitchFamily="18" charset="0"/>
                <a:cs typeface="Times New Roman" panose="02020603050405020304" pitchFamily="18" charset="0"/>
              </a:rPr>
              <a:t>BÀI 4: CẤP SỐ NHÂN</a:t>
            </a:r>
            <a:endParaRPr lang="en-US" sz="3200" b="1">
              <a:solidFill>
                <a:srgbClr val="FF0000"/>
              </a:solidFill>
              <a:latin typeface="Times New Roman" panose="02020603050405020304" pitchFamily="18" charset="0"/>
              <a:cs typeface="Times New Roman" panose="02020603050405020304" pitchFamily="18" charset="0"/>
            </a:endParaRPr>
          </a:p>
        </p:txBody>
      </p:sp>
      <p:graphicFrame>
        <p:nvGraphicFramePr>
          <p:cNvPr id="6" name="Object 296"/>
          <p:cNvGraphicFramePr>
            <a:graphicFrameLocks noChangeAspect="1"/>
          </p:cNvGraphicFramePr>
          <p:nvPr/>
        </p:nvGraphicFramePr>
        <p:xfrm>
          <a:off x="603250" y="1544638"/>
          <a:ext cx="755650" cy="592137"/>
        </p:xfrm>
        <a:graphic>
          <a:graphicData uri="http://schemas.openxmlformats.org/presentationml/2006/ole">
            <p:oleObj spid="_x0000_s7464" name="Equation" r:id="rId3" imgW="291973" imgH="228501" progId="Equation.DSMT4">
              <p:embed/>
            </p:oleObj>
          </a:graphicData>
        </a:graphic>
      </p:graphicFrame>
      <p:sp>
        <p:nvSpPr>
          <p:cNvPr id="8" name="Text Box 3"/>
          <p:cNvSpPr txBox="1">
            <a:spLocks noChangeArrowheads="1"/>
          </p:cNvSpPr>
          <p:nvPr/>
        </p:nvSpPr>
        <p:spPr bwMode="auto">
          <a:xfrm>
            <a:off x="1196975" y="1581150"/>
            <a:ext cx="8534400" cy="519113"/>
          </a:xfrm>
          <a:prstGeom prst="rect">
            <a:avLst/>
          </a:prstGeom>
          <a:noFill/>
          <a:ln w="9525">
            <a:noFill/>
            <a:miter lim="800000"/>
            <a:headEnd/>
            <a:tailEnd/>
          </a:ln>
        </p:spPr>
        <p:txBody>
          <a:bodyPr>
            <a:spAutoFit/>
          </a:bodyPr>
          <a:lstStyle/>
          <a:p>
            <a:pPr eaLnBrk="0" hangingPunct="0"/>
            <a:r>
              <a:rPr lang="en-US">
                <a:latin typeface="Times New Roman" pitchFamily="18" charset="0"/>
                <a:cs typeface="Times New Roman" pitchFamily="18" charset="0"/>
              </a:rPr>
              <a:t> </a:t>
            </a:r>
            <a:r>
              <a:rPr lang="en-US" sz="2800">
                <a:latin typeface="Times New Roman" pitchFamily="18" charset="0"/>
                <a:cs typeface="Times New Roman" pitchFamily="18" charset="0"/>
              </a:rPr>
              <a:t>là cấp số nhân với số hạng đầu tiên     , công bội q.</a:t>
            </a:r>
            <a:endParaRPr lang="en-US">
              <a:latin typeface="Times New Roman" pitchFamily="18" charset="0"/>
              <a:cs typeface="Times New Roman" pitchFamily="18" charset="0"/>
            </a:endParaRPr>
          </a:p>
        </p:txBody>
      </p:sp>
      <p:graphicFrame>
        <p:nvGraphicFramePr>
          <p:cNvPr id="10" name="Object 297"/>
          <p:cNvGraphicFramePr>
            <a:graphicFrameLocks noChangeAspect="1"/>
          </p:cNvGraphicFramePr>
          <p:nvPr/>
        </p:nvGraphicFramePr>
        <p:xfrm>
          <a:off x="6362700" y="1528763"/>
          <a:ext cx="457200" cy="685800"/>
        </p:xfrm>
        <a:graphic>
          <a:graphicData uri="http://schemas.openxmlformats.org/presentationml/2006/ole">
            <p:oleObj spid="_x0000_s7465" name="Equation" r:id="rId4" imgW="152334" imgH="228501" progId="Equation.DSMT4">
              <p:embed/>
            </p:oleObj>
          </a:graphicData>
        </a:graphic>
      </p:graphicFrame>
      <p:sp>
        <p:nvSpPr>
          <p:cNvPr id="16" name="Text Box 8"/>
          <p:cNvSpPr txBox="1">
            <a:spLocks noChangeArrowheads="1"/>
          </p:cNvSpPr>
          <p:nvPr/>
        </p:nvSpPr>
        <p:spPr bwMode="auto">
          <a:xfrm>
            <a:off x="603250" y="2193925"/>
            <a:ext cx="8610600" cy="519113"/>
          </a:xfrm>
          <a:prstGeom prst="rect">
            <a:avLst/>
          </a:prstGeom>
          <a:noFill/>
          <a:ln w="9525">
            <a:noFill/>
            <a:miter lim="800000"/>
            <a:headEnd/>
            <a:tailEnd/>
          </a:ln>
        </p:spPr>
        <p:txBody>
          <a:bodyPr>
            <a:spAutoFit/>
          </a:bodyPr>
          <a:lstStyle/>
          <a:p>
            <a:pPr eaLnBrk="0" hangingPunct="0"/>
            <a:r>
              <a:rPr lang="en-US" sz="2800">
                <a:latin typeface="Times New Roman" pitchFamily="18" charset="0"/>
                <a:cs typeface="Times New Roman" pitchFamily="18" charset="0"/>
              </a:rPr>
              <a:t>Biểu diễn                    qua       và q. </a:t>
            </a:r>
            <a:endParaRPr lang="en-US">
              <a:latin typeface="Times New Roman" pitchFamily="18" charset="0"/>
              <a:cs typeface="Times New Roman" pitchFamily="18" charset="0"/>
            </a:endParaRPr>
          </a:p>
        </p:txBody>
      </p:sp>
      <p:graphicFrame>
        <p:nvGraphicFramePr>
          <p:cNvPr id="21" name="Object 298"/>
          <p:cNvGraphicFramePr>
            <a:graphicFrameLocks noChangeAspect="1"/>
          </p:cNvGraphicFramePr>
          <p:nvPr/>
        </p:nvGraphicFramePr>
        <p:xfrm>
          <a:off x="2168525" y="2136775"/>
          <a:ext cx="1638300" cy="685800"/>
        </p:xfrm>
        <a:graphic>
          <a:graphicData uri="http://schemas.openxmlformats.org/presentationml/2006/ole">
            <p:oleObj spid="_x0000_s7466" name="Equation" r:id="rId5" imgW="545760" imgH="228600" progId="Equation.DSMT4">
              <p:embed/>
            </p:oleObj>
          </a:graphicData>
        </a:graphic>
      </p:graphicFrame>
      <p:graphicFrame>
        <p:nvGraphicFramePr>
          <p:cNvPr id="23" name="Object 299"/>
          <p:cNvGraphicFramePr>
            <a:graphicFrameLocks noChangeAspect="1"/>
          </p:cNvGraphicFramePr>
          <p:nvPr/>
        </p:nvGraphicFramePr>
        <p:xfrm>
          <a:off x="4495800" y="2144713"/>
          <a:ext cx="457200" cy="685800"/>
        </p:xfrm>
        <a:graphic>
          <a:graphicData uri="http://schemas.openxmlformats.org/presentationml/2006/ole">
            <p:oleObj spid="_x0000_s7467" name="Equation" r:id="rId6" imgW="152334" imgH="228501" progId="Equation.DSMT4">
              <p:embed/>
            </p:oleObj>
          </a:graphicData>
        </a:graphic>
      </p:graphicFrame>
      <p:graphicFrame>
        <p:nvGraphicFramePr>
          <p:cNvPr id="24" name="Object 300"/>
          <p:cNvGraphicFramePr>
            <a:graphicFrameLocks noChangeAspect="1"/>
          </p:cNvGraphicFramePr>
          <p:nvPr/>
        </p:nvGraphicFramePr>
        <p:xfrm>
          <a:off x="1196975" y="2728913"/>
          <a:ext cx="457200" cy="685800"/>
        </p:xfrm>
        <a:graphic>
          <a:graphicData uri="http://schemas.openxmlformats.org/presentationml/2006/ole">
            <p:oleObj spid="_x0000_s7468" name="Equation" r:id="rId7" imgW="152334" imgH="228501" progId="Equation.DSMT4">
              <p:embed/>
            </p:oleObj>
          </a:graphicData>
        </a:graphic>
      </p:graphicFrame>
      <p:graphicFrame>
        <p:nvGraphicFramePr>
          <p:cNvPr id="17" name="Object 301"/>
          <p:cNvGraphicFramePr>
            <a:graphicFrameLocks noChangeAspect="1"/>
          </p:cNvGraphicFramePr>
          <p:nvPr/>
        </p:nvGraphicFramePr>
        <p:xfrm>
          <a:off x="1196975" y="3503613"/>
          <a:ext cx="1751013" cy="704850"/>
        </p:xfrm>
        <a:graphic>
          <a:graphicData uri="http://schemas.openxmlformats.org/presentationml/2006/ole">
            <p:oleObj spid="_x0000_s7469" name="Equation" r:id="rId8" imgW="596880" imgH="241200" progId="Equation.DSMT4">
              <p:embed/>
            </p:oleObj>
          </a:graphicData>
        </a:graphic>
      </p:graphicFrame>
      <p:sp>
        <p:nvSpPr>
          <p:cNvPr id="18" name="AutoShape 16"/>
          <p:cNvSpPr>
            <a:spLocks noChangeArrowheads="1"/>
          </p:cNvSpPr>
          <p:nvPr/>
        </p:nvSpPr>
        <p:spPr bwMode="auto">
          <a:xfrm>
            <a:off x="587375" y="3119438"/>
            <a:ext cx="609600" cy="847725"/>
          </a:xfrm>
          <a:prstGeom prst="curvedRightArrow">
            <a:avLst>
              <a:gd name="adj1" fmla="val 5904"/>
              <a:gd name="adj2" fmla="val 43451"/>
              <a:gd name="adj3" fmla="val 25597"/>
            </a:avLst>
          </a:prstGeom>
          <a:noFill/>
          <a:ln w="9525">
            <a:solidFill>
              <a:schemeClr val="tx1"/>
            </a:solidFill>
            <a:miter lim="800000"/>
            <a:headEnd/>
            <a:tailEnd/>
          </a:ln>
        </p:spPr>
        <p:txBody>
          <a:bodyPr wrap="none" anchor="ctr"/>
          <a:lstStyle/>
          <a:p>
            <a:endParaRPr lang="en-US">
              <a:latin typeface="Trebuchet MS" pitchFamily="34" charset="0"/>
            </a:endParaRPr>
          </a:p>
        </p:txBody>
      </p:sp>
      <p:sp>
        <p:nvSpPr>
          <p:cNvPr id="28" name="AutoShape 16"/>
          <p:cNvSpPr>
            <a:spLocks noChangeArrowheads="1"/>
          </p:cNvSpPr>
          <p:nvPr/>
        </p:nvSpPr>
        <p:spPr bwMode="auto">
          <a:xfrm>
            <a:off x="587375" y="4065588"/>
            <a:ext cx="609600" cy="846137"/>
          </a:xfrm>
          <a:prstGeom prst="curvedRightArrow">
            <a:avLst>
              <a:gd name="adj1" fmla="val 5893"/>
              <a:gd name="adj2" fmla="val 43369"/>
              <a:gd name="adj3" fmla="val 25597"/>
            </a:avLst>
          </a:prstGeom>
          <a:noFill/>
          <a:ln w="9525">
            <a:solidFill>
              <a:schemeClr val="tx1"/>
            </a:solidFill>
            <a:miter lim="800000"/>
            <a:headEnd/>
            <a:tailEnd/>
          </a:ln>
        </p:spPr>
        <p:txBody>
          <a:bodyPr wrap="none" anchor="ctr"/>
          <a:lstStyle/>
          <a:p>
            <a:endParaRPr lang="en-US">
              <a:latin typeface="Trebuchet MS" pitchFamily="34" charset="0"/>
            </a:endParaRPr>
          </a:p>
        </p:txBody>
      </p:sp>
      <p:graphicFrame>
        <p:nvGraphicFramePr>
          <p:cNvPr id="29" name="Object 302"/>
          <p:cNvGraphicFramePr>
            <a:graphicFrameLocks noChangeAspect="1"/>
          </p:cNvGraphicFramePr>
          <p:nvPr/>
        </p:nvGraphicFramePr>
        <p:xfrm>
          <a:off x="1177925" y="4384675"/>
          <a:ext cx="1789113" cy="704850"/>
        </p:xfrm>
        <a:graphic>
          <a:graphicData uri="http://schemas.openxmlformats.org/presentationml/2006/ole">
            <p:oleObj spid="_x0000_s7470" name="Equation" r:id="rId9" imgW="609480" imgH="241200" progId="Equation.DSMT4">
              <p:embed/>
            </p:oleObj>
          </a:graphicData>
        </a:graphic>
      </p:graphicFrame>
      <p:sp>
        <p:nvSpPr>
          <p:cNvPr id="31" name="AutoShape 16"/>
          <p:cNvSpPr>
            <a:spLocks noChangeArrowheads="1"/>
          </p:cNvSpPr>
          <p:nvPr/>
        </p:nvSpPr>
        <p:spPr bwMode="auto">
          <a:xfrm>
            <a:off x="568325" y="5014913"/>
            <a:ext cx="609600" cy="847725"/>
          </a:xfrm>
          <a:prstGeom prst="curvedRightArrow">
            <a:avLst>
              <a:gd name="adj1" fmla="val 5904"/>
              <a:gd name="adj2" fmla="val 43451"/>
              <a:gd name="adj3" fmla="val 25597"/>
            </a:avLst>
          </a:prstGeom>
          <a:noFill/>
          <a:ln w="9525">
            <a:solidFill>
              <a:schemeClr val="tx1"/>
            </a:solidFill>
            <a:miter lim="800000"/>
            <a:headEnd/>
            <a:tailEnd/>
          </a:ln>
        </p:spPr>
        <p:txBody>
          <a:bodyPr wrap="none" anchor="ctr"/>
          <a:lstStyle/>
          <a:p>
            <a:endParaRPr lang="en-US">
              <a:latin typeface="Trebuchet MS" pitchFamily="34" charset="0"/>
            </a:endParaRPr>
          </a:p>
        </p:txBody>
      </p:sp>
      <p:graphicFrame>
        <p:nvGraphicFramePr>
          <p:cNvPr id="32" name="Object 303"/>
          <p:cNvGraphicFramePr>
            <a:graphicFrameLocks noChangeAspect="1"/>
          </p:cNvGraphicFramePr>
          <p:nvPr/>
        </p:nvGraphicFramePr>
        <p:xfrm>
          <a:off x="1196975" y="5326063"/>
          <a:ext cx="1789113" cy="704850"/>
        </p:xfrm>
        <a:graphic>
          <a:graphicData uri="http://schemas.openxmlformats.org/presentationml/2006/ole">
            <p:oleObj spid="_x0000_s7471" name="Equation" r:id="rId10" imgW="609480" imgH="241200" progId="Equation.DSMT4">
              <p:embed/>
            </p:oleObj>
          </a:graphicData>
        </a:graphic>
      </p:graphicFrame>
      <p:sp>
        <p:nvSpPr>
          <p:cNvPr id="19" name="AutoShape 17"/>
          <p:cNvSpPr>
            <a:spLocks noChangeArrowheads="1"/>
          </p:cNvSpPr>
          <p:nvPr/>
        </p:nvSpPr>
        <p:spPr bwMode="auto">
          <a:xfrm>
            <a:off x="4125913" y="2611438"/>
            <a:ext cx="6189662" cy="1878012"/>
          </a:xfrm>
          <a:prstGeom prst="cloudCallout">
            <a:avLst>
              <a:gd name="adj1" fmla="val 52116"/>
              <a:gd name="adj2" fmla="val 89583"/>
            </a:avLst>
          </a:prstGeom>
          <a:solidFill>
            <a:schemeClr val="accent1">
              <a:lumMod val="20000"/>
              <a:lumOff val="80000"/>
            </a:schemeClr>
          </a:solidFill>
          <a:ln w="9525">
            <a:solidFill>
              <a:schemeClr val="tx1"/>
            </a:solidFill>
            <a:round/>
            <a:headEnd/>
            <a:tailEnd/>
          </a:ln>
          <a:effectLst/>
        </p:spPr>
        <p:txBody>
          <a:bodyPr/>
          <a:lstStyle/>
          <a:p>
            <a:pPr algn="just" eaLnBrk="0" hangingPunct="0">
              <a:defRPr/>
            </a:pPr>
            <a:r>
              <a:rPr lang="en-US" sz="2800">
                <a:latin typeface="Times New Roman" panose="02020603050405020304" pitchFamily="18" charset="0"/>
                <a:cs typeface="Times New Roman" panose="02020603050405020304" pitchFamily="18" charset="0"/>
              </a:rPr>
              <a:t>Dự đoán     được biểu  diễn theo      và q như thế nào ?             </a:t>
            </a:r>
          </a:p>
        </p:txBody>
      </p:sp>
      <p:graphicFrame>
        <p:nvGraphicFramePr>
          <p:cNvPr id="35" name="Object 304"/>
          <p:cNvGraphicFramePr>
            <a:graphicFrameLocks noChangeAspect="1"/>
          </p:cNvGraphicFramePr>
          <p:nvPr/>
        </p:nvGraphicFramePr>
        <p:xfrm>
          <a:off x="6272213" y="2867025"/>
          <a:ext cx="427037" cy="592138"/>
        </p:xfrm>
        <a:graphic>
          <a:graphicData uri="http://schemas.openxmlformats.org/presentationml/2006/ole">
            <p:oleObj spid="_x0000_s7472" name="Equation" r:id="rId11" imgW="164880" imgH="228600" progId="Equation.DSMT4">
              <p:embed/>
            </p:oleObj>
          </a:graphicData>
        </a:graphic>
      </p:graphicFrame>
      <p:graphicFrame>
        <p:nvGraphicFramePr>
          <p:cNvPr id="36" name="Object 305"/>
          <p:cNvGraphicFramePr>
            <a:graphicFrameLocks noChangeAspect="1"/>
          </p:cNvGraphicFramePr>
          <p:nvPr/>
        </p:nvGraphicFramePr>
        <p:xfrm>
          <a:off x="5713413" y="3309938"/>
          <a:ext cx="393700" cy="592137"/>
        </p:xfrm>
        <a:graphic>
          <a:graphicData uri="http://schemas.openxmlformats.org/presentationml/2006/ole">
            <p:oleObj spid="_x0000_s7473" name="Equation" r:id="rId12" imgW="152280" imgH="228600" progId="Equation.DSMT4">
              <p:embed/>
            </p:oleObj>
          </a:graphicData>
        </a:graphic>
      </p:graphicFrame>
      <p:pic>
        <p:nvPicPr>
          <p:cNvPr id="37" name="Picture 36"/>
          <p:cNvPicPr>
            <a:picLocks noChangeAspect="1"/>
          </p:cNvPicPr>
          <p:nvPr/>
        </p:nvPicPr>
        <p:blipFill>
          <a:blip r:embed="rId13"/>
          <a:srcRect/>
          <a:stretch>
            <a:fillRect/>
          </a:stretch>
        </p:blipFill>
        <p:spPr bwMode="auto">
          <a:xfrm>
            <a:off x="8402638" y="4365625"/>
            <a:ext cx="2273300" cy="1446213"/>
          </a:xfrm>
          <a:prstGeom prst="rect">
            <a:avLst/>
          </a:prstGeom>
          <a:noFill/>
          <a:ln w="9525">
            <a:noFill/>
            <a:miter lim="800000"/>
            <a:headEnd/>
            <a:tailEnd/>
          </a:ln>
        </p:spPr>
      </p:pic>
      <p:sp>
        <p:nvSpPr>
          <p:cNvPr id="43" name="Rectangle 42"/>
          <p:cNvSpPr/>
          <p:nvPr/>
        </p:nvSpPr>
        <p:spPr>
          <a:xfrm>
            <a:off x="4824413" y="5268913"/>
            <a:ext cx="3451225" cy="11588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44" name="Object 306"/>
          <p:cNvGraphicFramePr>
            <a:graphicFrameLocks noChangeAspect="1"/>
          </p:cNvGraphicFramePr>
          <p:nvPr/>
        </p:nvGraphicFramePr>
        <p:xfrm>
          <a:off x="5418138" y="5376863"/>
          <a:ext cx="2514600" cy="854075"/>
        </p:xfrm>
        <a:graphic>
          <a:graphicData uri="http://schemas.openxmlformats.org/presentationml/2006/ole">
            <p:oleObj spid="_x0000_s7474" name="Equation" r:id="rId14" imgW="710891" imgH="241195" progId="Equation.DSMT4">
              <p:embed/>
            </p:oleObj>
          </a:graphicData>
        </a:graphic>
      </p:graphicFrame>
      <p:sp>
        <p:nvSpPr>
          <p:cNvPr id="45" name="Down Arrow 44"/>
          <p:cNvSpPr/>
          <p:nvPr/>
        </p:nvSpPr>
        <p:spPr>
          <a:xfrm>
            <a:off x="6362700" y="4598988"/>
            <a:ext cx="457200" cy="539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par>
                                <p:cTn id="25" presetID="10"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arn(inVertical)">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circle(in)">
                                      <p:cBhvr>
                                        <p:cTn id="37" dur="2000"/>
                                        <p:tgtEl>
                                          <p:spTgt spid="18"/>
                                        </p:tgtEl>
                                      </p:cBhvr>
                                    </p:animEffect>
                                  </p:childTnLst>
                                </p:cTn>
                              </p:par>
                              <p:par>
                                <p:cTn id="38" presetID="16" presetClass="entr" presetSubtype="21"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arn(inVertical)">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circle(in)">
                                      <p:cBhvr>
                                        <p:cTn id="45" dur="2000"/>
                                        <p:tgtEl>
                                          <p:spTgt spid="28"/>
                                        </p:tgtEl>
                                      </p:cBhvr>
                                    </p:animEffect>
                                  </p:childTnLst>
                                </p:cTn>
                              </p:par>
                              <p:par>
                                <p:cTn id="46" presetID="16" presetClass="entr" presetSubtype="21" fill="hold"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barn(inVertical)">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circle(in)">
                                      <p:cBhvr>
                                        <p:cTn id="53" dur="2000"/>
                                        <p:tgtEl>
                                          <p:spTgt spid="31"/>
                                        </p:tgtEl>
                                      </p:cBhvr>
                                    </p:animEffect>
                                  </p:childTnLst>
                                </p:cTn>
                              </p:par>
                              <p:par>
                                <p:cTn id="54" presetID="16" presetClass="entr" presetSubtype="21" fill="hold" nodeType="with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barn(inVertical)">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1000" fill="hold"/>
                                        <p:tgtEl>
                                          <p:spTgt spid="35"/>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fade">
                                      <p:cBhvr>
                                        <p:cTn id="71" dur="1000"/>
                                        <p:tgtEl>
                                          <p:spTgt spid="36"/>
                                        </p:tgtEl>
                                      </p:cBhvr>
                                    </p:animEffect>
                                    <p:anim calcmode="lin" valueType="num">
                                      <p:cBhvr>
                                        <p:cTn id="72" dur="1000" fill="hold"/>
                                        <p:tgtEl>
                                          <p:spTgt spid="36"/>
                                        </p:tgtEl>
                                        <p:attrNameLst>
                                          <p:attrName>ppt_x</p:attrName>
                                        </p:attrNameLst>
                                      </p:cBhvr>
                                      <p:tavLst>
                                        <p:tav tm="0">
                                          <p:val>
                                            <p:strVal val="#ppt_x"/>
                                          </p:val>
                                        </p:tav>
                                        <p:tav tm="100000">
                                          <p:val>
                                            <p:strVal val="#ppt_x"/>
                                          </p:val>
                                        </p:tav>
                                      </p:tavLst>
                                    </p:anim>
                                    <p:anim calcmode="lin" valueType="num">
                                      <p:cBhvr>
                                        <p:cTn id="73" dur="1000" fill="hold"/>
                                        <p:tgtEl>
                                          <p:spTgt spid="36"/>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fade">
                                      <p:cBhvr>
                                        <p:cTn id="83" dur="500"/>
                                        <p:tgtEl>
                                          <p:spTgt spid="45"/>
                                        </p:tgtEl>
                                      </p:cBhvr>
                                    </p:animEffect>
                                  </p:childTnLst>
                                </p:cTn>
                              </p:par>
                              <p:par>
                                <p:cTn id="84" presetID="2" presetClass="entr" presetSubtype="4" fill="hold" grpId="0" nodeType="with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ppt_x"/>
                                          </p:val>
                                        </p:tav>
                                        <p:tav tm="100000">
                                          <p:val>
                                            <p:strVal val="#ppt_x"/>
                                          </p:val>
                                        </p:tav>
                                      </p:tavLst>
                                    </p:anim>
                                    <p:anim calcmode="lin" valueType="num">
                                      <p:cBhvr additive="base">
                                        <p:cTn id="91"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6" grpId="0"/>
      <p:bldP spid="18" grpId="0" animBg="1"/>
      <p:bldP spid="28" grpId="0" animBg="1"/>
      <p:bldP spid="31" grpId="0" animBg="1"/>
      <p:bldP spid="19" grpId="0" animBg="1"/>
      <p:bldP spid="43" grpId="0" animBg="1"/>
      <p:bldP spid="45"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602</TotalTime>
  <Words>907</Words>
  <Application>Microsoft Office PowerPoint</Application>
  <PresentationFormat>Custom</PresentationFormat>
  <Paragraphs>125</Paragraphs>
  <Slides>16</Slides>
  <Notes>1</Notes>
  <HiddenSlides>0</HiddenSlides>
  <MMClips>0</MMClips>
  <ScaleCrop>false</ScaleCrop>
  <HeadingPairs>
    <vt:vector size="8" baseType="variant">
      <vt:variant>
        <vt:lpstr>Fonts Used</vt:lpstr>
      </vt:variant>
      <vt:variant>
        <vt:i4>6</vt:i4>
      </vt:variant>
      <vt:variant>
        <vt:lpstr>Design Template</vt:lpstr>
      </vt:variant>
      <vt:variant>
        <vt:i4>4</vt:i4>
      </vt:variant>
      <vt:variant>
        <vt:lpstr>Embedded OLE Servers</vt:lpstr>
      </vt:variant>
      <vt:variant>
        <vt:i4>1</vt:i4>
      </vt:variant>
      <vt:variant>
        <vt:lpstr>Slide Titles</vt:lpstr>
      </vt:variant>
      <vt:variant>
        <vt:i4>16</vt:i4>
      </vt:variant>
    </vt:vector>
  </HeadingPairs>
  <TitlesOfParts>
    <vt:vector size="27" baseType="lpstr">
      <vt:lpstr>Trebuchet MS</vt:lpstr>
      <vt:lpstr>Arial</vt:lpstr>
      <vt:lpstr>Wingdings 3</vt:lpstr>
      <vt:lpstr>Calibri</vt:lpstr>
      <vt:lpstr>Times New Roman</vt:lpstr>
      <vt:lpstr>Wingdings</vt:lpstr>
      <vt:lpstr>Facet</vt:lpstr>
      <vt:lpstr>Facet</vt:lpstr>
      <vt:lpstr>Facet</vt:lpstr>
      <vt:lpstr>Facet</vt:lpstr>
      <vt:lpstr>Equation</vt:lpstr>
      <vt:lpstr>Bài giảng:  CẤP SỐ NHÂN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CẤP SỐ NHÂN</dc:title>
  <dc:creator>APT Computer</dc:creator>
  <cp:lastModifiedBy>Admin</cp:lastModifiedBy>
  <cp:revision>55</cp:revision>
  <dcterms:created xsi:type="dcterms:W3CDTF">2016-11-22T23:14:25Z</dcterms:created>
  <dcterms:modified xsi:type="dcterms:W3CDTF">2017-02-22T06:33:58Z</dcterms:modified>
</cp:coreProperties>
</file>